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59"/>
  </p:notesMasterIdLst>
  <p:handoutMasterIdLst>
    <p:handoutMasterId r:id="rId60"/>
  </p:handoutMasterIdLst>
  <p:sldIdLst>
    <p:sldId id="402" r:id="rId2"/>
    <p:sldId id="433" r:id="rId3"/>
    <p:sldId id="515" r:id="rId4"/>
    <p:sldId id="516" r:id="rId5"/>
    <p:sldId id="393" r:id="rId6"/>
    <p:sldId id="530" r:id="rId7"/>
    <p:sldId id="531" r:id="rId8"/>
    <p:sldId id="532" r:id="rId9"/>
    <p:sldId id="533" r:id="rId10"/>
    <p:sldId id="543" r:id="rId11"/>
    <p:sldId id="373" r:id="rId12"/>
    <p:sldId id="374" r:id="rId13"/>
    <p:sldId id="358" r:id="rId14"/>
    <p:sldId id="502" r:id="rId15"/>
    <p:sldId id="360" r:id="rId16"/>
    <p:sldId id="375" r:id="rId17"/>
    <p:sldId id="379" r:id="rId18"/>
    <p:sldId id="377" r:id="rId19"/>
    <p:sldId id="378" r:id="rId20"/>
    <p:sldId id="368" r:id="rId21"/>
    <p:sldId id="371" r:id="rId22"/>
    <p:sldId id="381" r:id="rId23"/>
    <p:sldId id="383" r:id="rId24"/>
    <p:sldId id="466" r:id="rId25"/>
    <p:sldId id="541" r:id="rId26"/>
    <p:sldId id="544" r:id="rId27"/>
    <p:sldId id="364" r:id="rId28"/>
    <p:sldId id="302" r:id="rId29"/>
    <p:sldId id="404" r:id="rId30"/>
    <p:sldId id="405" r:id="rId31"/>
    <p:sldId id="406" r:id="rId32"/>
    <p:sldId id="407" r:id="rId33"/>
    <p:sldId id="504" r:id="rId34"/>
    <p:sldId id="409" r:id="rId35"/>
    <p:sldId id="503" r:id="rId36"/>
    <p:sldId id="506" r:id="rId37"/>
    <p:sldId id="507" r:id="rId38"/>
    <p:sldId id="510" r:id="rId39"/>
    <p:sldId id="411" r:id="rId40"/>
    <p:sldId id="412" r:id="rId41"/>
    <p:sldId id="413" r:id="rId42"/>
    <p:sldId id="415" r:id="rId43"/>
    <p:sldId id="416" r:id="rId44"/>
    <p:sldId id="417" r:id="rId45"/>
    <p:sldId id="538" r:id="rId46"/>
    <p:sldId id="418" r:id="rId47"/>
    <p:sldId id="419" r:id="rId48"/>
    <p:sldId id="429" r:id="rId49"/>
    <p:sldId id="542" r:id="rId50"/>
    <p:sldId id="472" r:id="rId51"/>
    <p:sldId id="473" r:id="rId52"/>
    <p:sldId id="474" r:id="rId53"/>
    <p:sldId id="475" r:id="rId54"/>
    <p:sldId id="477" r:id="rId55"/>
    <p:sldId id="522" r:id="rId56"/>
    <p:sldId id="491" r:id="rId57"/>
    <p:sldId id="520"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Garamond" pitchFamily="18"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Garamond" pitchFamily="18"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Garamond" pitchFamily="18"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Garamond" pitchFamily="18" charset="0"/>
        <a:ea typeface="ＭＳ Ｐゴシック" charset="-128"/>
        <a:cs typeface="+mn-cs"/>
      </a:defRPr>
    </a:lvl5pPr>
    <a:lvl6pPr marL="2286000" algn="l" defTabSz="914400" rtl="0" eaLnBrk="1" latinLnBrk="0" hangingPunct="1">
      <a:defRPr kern="1200">
        <a:solidFill>
          <a:schemeClr val="tx1"/>
        </a:solidFill>
        <a:latin typeface="Garamond" pitchFamily="18" charset="0"/>
        <a:ea typeface="ＭＳ Ｐゴシック" charset="-128"/>
        <a:cs typeface="+mn-cs"/>
      </a:defRPr>
    </a:lvl6pPr>
    <a:lvl7pPr marL="2743200" algn="l" defTabSz="914400" rtl="0" eaLnBrk="1" latinLnBrk="0" hangingPunct="1">
      <a:defRPr kern="1200">
        <a:solidFill>
          <a:schemeClr val="tx1"/>
        </a:solidFill>
        <a:latin typeface="Garamond" pitchFamily="18" charset="0"/>
        <a:ea typeface="ＭＳ Ｐゴシック" charset="-128"/>
        <a:cs typeface="+mn-cs"/>
      </a:defRPr>
    </a:lvl7pPr>
    <a:lvl8pPr marL="3200400" algn="l" defTabSz="914400" rtl="0" eaLnBrk="1" latinLnBrk="0" hangingPunct="1">
      <a:defRPr kern="1200">
        <a:solidFill>
          <a:schemeClr val="tx1"/>
        </a:solidFill>
        <a:latin typeface="Garamond" pitchFamily="18" charset="0"/>
        <a:ea typeface="ＭＳ Ｐゴシック" charset="-128"/>
        <a:cs typeface="+mn-cs"/>
      </a:defRPr>
    </a:lvl8pPr>
    <a:lvl9pPr marL="3657600" algn="l" defTabSz="914400" rtl="0" eaLnBrk="1" latinLnBrk="0" hangingPunct="1">
      <a:defRPr kern="1200">
        <a:solidFill>
          <a:schemeClr val="tx1"/>
        </a:solidFill>
        <a:latin typeface="Garamond"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7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032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ea typeface="ＭＳ Ｐゴシック" charset="0"/>
              </a:defRPr>
            </a:lvl1pPr>
          </a:lstStyle>
          <a:p>
            <a:pPr>
              <a:defRPr/>
            </a:pPr>
            <a:endParaRPr lang="en-US" dirty="0"/>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ea typeface="ＭＳ Ｐゴシック" charset="0"/>
              </a:defRPr>
            </a:lvl1pPr>
          </a:lstStyle>
          <a:p>
            <a:pPr>
              <a:defRPr/>
            </a:pPr>
            <a:endParaRPr lang="en-US" dirty="0"/>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ea typeface="ＭＳ Ｐゴシック" charset="0"/>
              </a:defRPr>
            </a:lvl1pPr>
          </a:lstStyle>
          <a:p>
            <a:pPr>
              <a:defRPr/>
            </a:pPr>
            <a:endParaRPr lang="en-US" dirty="0"/>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A5D88735-BB08-4ADD-BC49-6E55EBD64787}" type="slidenum">
              <a:rPr lang="en-US"/>
              <a:pPr/>
              <a:t>‹#›</a:t>
            </a:fld>
            <a:endParaRPr lang="en-US" dirty="0"/>
          </a:p>
        </p:txBody>
      </p:sp>
    </p:spTree>
    <p:extLst>
      <p:ext uri="{BB962C8B-B14F-4D97-AF65-F5344CB8AC3E}">
        <p14:creationId xmlns:p14="http://schemas.microsoft.com/office/powerpoint/2010/main" val="522525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yourself time energy money</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1</a:t>
            </a:fld>
            <a:endParaRPr lang="en-US" dirty="0"/>
          </a:p>
        </p:txBody>
      </p:sp>
    </p:spTree>
    <p:extLst>
      <p:ext uri="{BB962C8B-B14F-4D97-AF65-F5344CB8AC3E}">
        <p14:creationId xmlns:p14="http://schemas.microsoft.com/office/powerpoint/2010/main" val="130914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141586-CD88-B04F-ACA6-7D5EC60A232E}" type="slidenum">
              <a:rPr lang="en-US"/>
              <a:pPr>
                <a:defRPr/>
              </a:pPr>
              <a:t>17</a:t>
            </a:fld>
            <a:endParaRPr lang="en-US" dirty="0"/>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defRPr/>
            </a:pPr>
            <a:r>
              <a:rPr lang="en-US" dirty="0" smtClean="0">
                <a:cs typeface="+mn-cs"/>
              </a:rPr>
              <a:t>Advantages and Disadvantages - </a:t>
            </a:r>
            <a:r>
              <a:rPr lang="en-US" sz="1200" dirty="0" smtClean="0">
                <a:cs typeface="+mn-cs"/>
              </a:rPr>
              <a:t>Alternating periodization appears to be the most effective long term plan for most</a:t>
            </a: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F67AFE-6919-EA40-B1B6-8A3A6767FA08}" type="slidenum">
              <a:rPr lang="en-US"/>
              <a:pPr>
                <a:defRPr/>
              </a:pPr>
              <a:t>19</a:t>
            </a:fld>
            <a:endParaRPr lang="en-US" dirty="0"/>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pPr eaLnBrk="1" hangingPunct="1">
              <a:defRPr/>
            </a:pPr>
            <a:r>
              <a:rPr lang="en-US" dirty="0" smtClean="0">
                <a:cs typeface="+mn-cs"/>
              </a:rPr>
              <a:t>Advantages and disadvantages – not for beginners due to load selection issues</a:t>
            </a:r>
          </a:p>
          <a:p>
            <a:pPr eaLnBrk="1" hangingPunct="1">
              <a:defRPr/>
            </a:pPr>
            <a:endParaRPr lang="en-US" dirty="0" smtClean="0">
              <a:cs typeface="+mn-cs"/>
            </a:endParaRPr>
          </a:p>
          <a:p>
            <a:pPr eaLnBrk="1" hangingPunct="1">
              <a:defRPr/>
            </a:pPr>
            <a:r>
              <a:rPr lang="en-US" dirty="0" smtClean="0">
                <a:cs typeface="+mn-cs"/>
              </a:rPr>
              <a:t>Variety is</a:t>
            </a:r>
            <a:r>
              <a:rPr lang="en-US" baseline="0" dirty="0" smtClean="0">
                <a:cs typeface="+mn-cs"/>
              </a:rPr>
              <a:t> fun</a:t>
            </a:r>
            <a:endParaRPr lang="en-US" dirty="0" smtClean="0">
              <a:cs typeface="+mn-cs"/>
            </a:endParaRPr>
          </a:p>
          <a:p>
            <a:pPr eaLnBrk="1" hangingPunct="1">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will have to be different 12 weeks from now, if</a:t>
            </a:r>
            <a:r>
              <a:rPr lang="en-US" baseline="0" dirty="0" smtClean="0"/>
              <a:t> you make a change</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23</a:t>
            </a:fld>
            <a:endParaRPr lang="en-US" dirty="0"/>
          </a:p>
        </p:txBody>
      </p:sp>
    </p:spTree>
    <p:extLst>
      <p:ext uri="{BB962C8B-B14F-4D97-AF65-F5344CB8AC3E}">
        <p14:creationId xmlns:p14="http://schemas.microsoft.com/office/powerpoint/2010/main" val="370020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a:t>
            </a:r>
            <a:r>
              <a:rPr lang="en-US" baseline="0" dirty="0" smtClean="0"/>
              <a:t> as variable?</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25</a:t>
            </a:fld>
            <a:endParaRPr lang="en-US" dirty="0"/>
          </a:p>
        </p:txBody>
      </p:sp>
    </p:spTree>
    <p:extLst>
      <p:ext uri="{BB962C8B-B14F-4D97-AF65-F5344CB8AC3E}">
        <p14:creationId xmlns:p14="http://schemas.microsoft.com/office/powerpoint/2010/main" val="216954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Rep ranges from book</a:t>
            </a:r>
          </a:p>
          <a:p>
            <a:pPr>
              <a:defRPr/>
            </a:pPr>
            <a:endParaRPr lang="en-US" dirty="0"/>
          </a:p>
          <a:p>
            <a:pPr>
              <a:defRPr/>
            </a:pPr>
            <a:r>
              <a:rPr lang="en-US" dirty="0"/>
              <a:t>25-50 total reps rule – </a:t>
            </a:r>
          </a:p>
          <a:p>
            <a:pPr>
              <a:defRPr/>
            </a:pPr>
            <a:endParaRPr lang="en-US" dirty="0"/>
          </a:p>
          <a:p>
            <a:pPr>
              <a:defRPr/>
            </a:pPr>
            <a:r>
              <a:rPr lang="en-US" dirty="0"/>
              <a:t>inverse relationship between sets and reps</a:t>
            </a:r>
          </a:p>
          <a:p>
            <a:pPr>
              <a:defRPr/>
            </a:pPr>
            <a:endParaRPr lang="en-US" dirty="0"/>
          </a:p>
        </p:txBody>
      </p:sp>
      <p:sp>
        <p:nvSpPr>
          <p:cNvPr id="4" name="Slide Number Placeholder 3"/>
          <p:cNvSpPr>
            <a:spLocks noGrp="1"/>
          </p:cNvSpPr>
          <p:nvPr>
            <p:ph type="sldNum" sz="quarter" idx="5"/>
          </p:nvPr>
        </p:nvSpPr>
        <p:spPr/>
        <p:txBody>
          <a:bodyPr/>
          <a:lstStyle/>
          <a:p>
            <a:pPr>
              <a:defRPr/>
            </a:pPr>
            <a:fld id="{1BCE8064-531B-3342-B569-A1A230ACEEFB}" type="slidenum">
              <a:rPr lang="en-US" smtClean="0"/>
              <a:pPr>
                <a:defRPr/>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does everything</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28</a:t>
            </a:fld>
            <a:endParaRPr lang="en-US" dirty="0"/>
          </a:p>
        </p:txBody>
      </p:sp>
    </p:spTree>
    <p:extLst>
      <p:ext uri="{BB962C8B-B14F-4D97-AF65-F5344CB8AC3E}">
        <p14:creationId xmlns:p14="http://schemas.microsoft.com/office/powerpoint/2010/main" val="4098580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9A3C0-4F78-C74D-984C-6FB3523DCF96}" type="slidenum">
              <a:rPr lang="en-US"/>
              <a:pPr/>
              <a:t>29</a:t>
            </a:fld>
            <a:endParaRPr lang="en-US" dirty="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r>
              <a:rPr lang="en-US" dirty="0"/>
              <a:t>/ Corrective has been absorbed /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B8C16-B84C-3449-97A6-1948891B3AAA}" type="slidenum">
              <a:rPr lang="en-US"/>
              <a:pPr/>
              <a:t>30</a:t>
            </a:fld>
            <a:endParaRPr lang="en-US" dirty="0"/>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r>
              <a:rPr lang="en-US" dirty="0"/>
              <a:t>*Sagitall plane mobility / frontal and transvers plane stabilty – unilateral work tri-planar?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CE521-5E49-9E4B-BEE6-EF84CF878BE0}" type="slidenum">
              <a:rPr lang="en-US"/>
              <a:pPr/>
              <a:t>31</a:t>
            </a:fld>
            <a:endParaRPr lang="en-US" dirty="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r>
              <a:rPr lang="en-US" dirty="0"/>
              <a:t>*Car Analogy		**Fillers/Active Rest – training economy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D6ED3-9D3B-AB49-81CD-29ABEFF8DBBE}" type="slidenum">
              <a:rPr lang="en-US"/>
              <a:pPr/>
              <a:t>32</a:t>
            </a:fld>
            <a:endParaRPr lang="en-US" dirty="0"/>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r>
              <a:rPr lang="en-US" dirty="0"/>
              <a:t>All joints are a combination of mobility and stability – primary empahis is key to chart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You need to have a REASON for everything in your program or you need to re-examine why it is there.</a:t>
            </a:r>
          </a:p>
          <a:p>
            <a:pPr>
              <a:defRPr/>
            </a:pPr>
            <a:r>
              <a:rPr lang="en-US" dirty="0" smtClean="0"/>
              <a:t>Is it a goal or a side effect</a:t>
            </a:r>
          </a:p>
          <a:p>
            <a:pPr>
              <a:defRPr/>
            </a:pPr>
            <a:endParaRPr lang="en-US" dirty="0" smtClean="0"/>
          </a:p>
          <a:p>
            <a:pPr>
              <a:defRPr/>
            </a:pPr>
            <a:r>
              <a:rPr lang="en-US" dirty="0" smtClean="0"/>
              <a:t>Easily replicable</a:t>
            </a:r>
          </a:p>
          <a:p>
            <a:pPr>
              <a:defRPr/>
            </a:pPr>
            <a:endParaRPr lang="en-US" dirty="0"/>
          </a:p>
        </p:txBody>
      </p:sp>
      <p:sp>
        <p:nvSpPr>
          <p:cNvPr id="4"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9CC5748-E4FB-CC40-B4AB-B8EF93EBDB2E}" type="slidenum">
              <a:rPr lang="en-US"/>
              <a:pPr eaLnBrk="1" hangingPunct="1"/>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D588E1-4FF7-1A4C-820F-CDEB350F9A84}" type="slidenum">
              <a:rPr lang="en-US"/>
              <a:pPr>
                <a:defRPr/>
              </a:pPr>
              <a:t>33</a:t>
            </a:fld>
            <a:endParaRPr lang="en-US" dirty="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pPr>
              <a:defRPr/>
            </a:pPr>
            <a:r>
              <a:rPr lang="en-US" dirty="0" smtClean="0"/>
              <a:t>The Big 3 – not a bad program – this was what we used the build our template</a:t>
            </a:r>
          </a:p>
          <a:p>
            <a:pPr>
              <a:defRPr/>
            </a:pPr>
            <a:endParaRPr lang="en-US" dirty="0" smtClean="0"/>
          </a:p>
          <a:p>
            <a:pPr>
              <a:defRPr/>
            </a:pPr>
            <a:r>
              <a:rPr lang="en-US" dirty="0" smtClean="0"/>
              <a:t>How </a:t>
            </a:r>
            <a:r>
              <a:rPr lang="en-US" dirty="0"/>
              <a:t>many? 8-12 total movements : t/s 1-2, hip mob 2-3, hip stab 1-2, ankle mob 1, scap stab 1-2 / </a:t>
            </a:r>
            <a:endParaRPr lang="en-US" dirty="0" smtClean="0"/>
          </a:p>
          <a:p>
            <a:pPr>
              <a:defRPr/>
            </a:pPr>
            <a:endParaRPr lang="en-US" dirty="0" smtClean="0"/>
          </a:p>
          <a:p>
            <a:pPr>
              <a:defRPr/>
            </a:pPr>
            <a:r>
              <a:rPr lang="en-US" dirty="0" smtClean="0"/>
              <a:t> All Core All the Time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F341D-63D5-7A49-BE2E-445FD4F79F22}" type="slidenum">
              <a:rPr lang="en-US"/>
              <a:pPr/>
              <a:t>34</a:t>
            </a:fld>
            <a:endParaRPr lang="en-US" dirty="0"/>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r>
              <a:rPr lang="en-US" dirty="0"/>
              <a:t>See descriptions from article – highly individualized based on FMS or screening information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All Joints need a combination of Mobility and Stabiltiy</a:t>
            </a:r>
          </a:p>
          <a:p>
            <a:pPr>
              <a:defRPr/>
            </a:pPr>
            <a:r>
              <a:rPr lang="en-US" dirty="0" smtClean="0"/>
              <a:t>*Intergrated – “all core all the time” – </a:t>
            </a:r>
          </a:p>
          <a:p>
            <a:pPr>
              <a:defRPr/>
            </a:pPr>
            <a:r>
              <a:rPr lang="en-US" dirty="0" smtClean="0"/>
              <a:t>Big Toe Mobiltiy -</a:t>
            </a:r>
            <a:endParaRPr lang="en-US" dirty="0"/>
          </a:p>
        </p:txBody>
      </p:sp>
      <p:sp>
        <p:nvSpPr>
          <p:cNvPr id="4" name="Slide Number Placeholder 3"/>
          <p:cNvSpPr>
            <a:spLocks noGrp="1"/>
          </p:cNvSpPr>
          <p:nvPr>
            <p:ph type="sldNum" sz="quarter" idx="5"/>
          </p:nvPr>
        </p:nvSpPr>
        <p:spPr/>
        <p:txBody>
          <a:bodyPr/>
          <a:lstStyle/>
          <a:p>
            <a:pPr>
              <a:defRPr/>
            </a:pPr>
            <a:fld id="{8B6A623A-1F37-EB44-9B96-91DF6A64ECD2}" type="slidenum">
              <a:rPr lang="en-US" smtClean="0"/>
              <a:pPr>
                <a:defRPr/>
              </a:pPr>
              <a:t>35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Functional</a:t>
            </a:r>
            <a:r>
              <a:rPr lang="en-US" baseline="0" dirty="0" smtClean="0"/>
              <a:t> Foot  Position</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45</a:t>
            </a:fld>
            <a:endParaRPr lang="en-US" dirty="0"/>
          </a:p>
        </p:txBody>
      </p:sp>
    </p:spTree>
    <p:extLst>
      <p:ext uri="{BB962C8B-B14F-4D97-AF65-F5344CB8AC3E}">
        <p14:creationId xmlns:p14="http://schemas.microsoft.com/office/powerpoint/2010/main" val="73661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E91FDBA-DA27-40A3-A78E-92D5EAE52CD4}" type="slidenum">
              <a:rPr lang="en-US"/>
              <a:pPr/>
              <a:t>46</a:t>
            </a:fld>
            <a:endParaRPr lang="en-US" dirty="0"/>
          </a:p>
        </p:txBody>
      </p:sp>
      <p:sp>
        <p:nvSpPr>
          <p:cNvPr id="19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p:txBody>
          <a:bodyPr/>
          <a:lstStyle/>
          <a:p>
            <a:pPr eaLnBrk="1" hangingPunct="1">
              <a:defRPr/>
            </a:pPr>
            <a:r>
              <a:rPr lang="en-US" dirty="0" smtClean="0"/>
              <a:t>Bilateral?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squeeze in more frequency if the curve moves to the left</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48</a:t>
            </a:fld>
            <a:endParaRPr lang="en-US" dirty="0"/>
          </a:p>
        </p:txBody>
      </p:sp>
    </p:spTree>
    <p:extLst>
      <p:ext uri="{BB962C8B-B14F-4D97-AF65-F5344CB8AC3E}">
        <p14:creationId xmlns:p14="http://schemas.microsoft.com/office/powerpoint/2010/main" val="152324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of the program is already done</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49</a:t>
            </a:fld>
            <a:endParaRPr lang="en-US" dirty="0"/>
          </a:p>
        </p:txBody>
      </p:sp>
    </p:spTree>
    <p:extLst>
      <p:ext uri="{BB962C8B-B14F-4D97-AF65-F5344CB8AC3E}">
        <p14:creationId xmlns:p14="http://schemas.microsoft.com/office/powerpoint/2010/main" val="264200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reminder slide for the next slide</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50</a:t>
            </a:fld>
            <a:endParaRPr lang="en-US" dirty="0"/>
          </a:p>
        </p:txBody>
      </p:sp>
    </p:spTree>
    <p:extLst>
      <p:ext uri="{BB962C8B-B14F-4D97-AF65-F5344CB8AC3E}">
        <p14:creationId xmlns:p14="http://schemas.microsoft.com/office/powerpoint/2010/main" val="103268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tool fits your principles and system.</a:t>
            </a:r>
          </a:p>
          <a:p>
            <a:r>
              <a:rPr lang="en-US" dirty="0"/>
              <a:t>Don’t be fooled because something is sexy</a:t>
            </a:r>
            <a:r>
              <a:rPr lang="en-US" dirty="0" smtClean="0"/>
              <a:t>.-new</a:t>
            </a:r>
            <a:endParaRPr lang="en-US" dirty="0"/>
          </a:p>
        </p:txBody>
      </p:sp>
      <p:sp>
        <p:nvSpPr>
          <p:cNvPr id="4"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5F53D7-276C-0844-BC89-8796E3589250}" type="slidenum">
              <a:rPr lang="en-US"/>
              <a:pPr eaLnBrk="1" hangingPunct="1"/>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F789E7-EE55-1A42-9B48-CE7ECF1C6A4F}" type="slidenum">
              <a:rPr lang="en-US"/>
              <a:pPr>
                <a:defRPr/>
              </a:pPr>
              <a:t>8</a:t>
            </a:fld>
            <a:endParaRPr lang="en-US" dirty="0"/>
          </a:p>
        </p:txBody>
      </p:sp>
      <p:sp>
        <p:nvSpPr>
          <p:cNvPr id="390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0147" name="Rectangle 3"/>
          <p:cNvSpPr>
            <a:spLocks noGrp="1" noChangeArrowheads="1"/>
          </p:cNvSpPr>
          <p:nvPr>
            <p:ph type="body" idx="1"/>
          </p:nvPr>
        </p:nvSpPr>
        <p:spPr/>
        <p:txBody>
          <a:bodyPr/>
          <a:lstStyle/>
          <a:p>
            <a:pPr eaLnBrk="1" hangingPunct="1">
              <a:defRPr/>
            </a:pPr>
            <a:r>
              <a:rPr lang="en-US" dirty="0" smtClean="0">
                <a:cs typeface="+mn-cs"/>
              </a:rPr>
              <a:t>Are we supposed to be assymetric?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 Do not externally load the pattern!!!!!!</a:t>
            </a:r>
            <a:endParaRPr lang="en-US" dirty="0"/>
          </a:p>
        </p:txBody>
      </p:sp>
      <p:sp>
        <p:nvSpPr>
          <p:cNvPr id="4" name="Slide Number Placeholder 3"/>
          <p:cNvSpPr>
            <a:spLocks noGrp="1"/>
          </p:cNvSpPr>
          <p:nvPr>
            <p:ph type="sldNum" sz="quarter" idx="5"/>
          </p:nvPr>
        </p:nvSpPr>
        <p:spPr/>
        <p:txBody>
          <a:bodyPr/>
          <a:lstStyle/>
          <a:p>
            <a:pPr>
              <a:defRPr/>
            </a:pPr>
            <a:fld id="{D88D7616-4AEA-2241-88E5-B31C734F6B84}"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work backwards from the</a:t>
            </a:r>
            <a:r>
              <a:rPr lang="en-US" baseline="0" dirty="0" smtClean="0"/>
              <a:t> goal, reverse engineer their programs and stages</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12</a:t>
            </a:fld>
            <a:endParaRPr lang="en-US" dirty="0"/>
          </a:p>
        </p:txBody>
      </p:sp>
    </p:spTree>
    <p:extLst>
      <p:ext uri="{BB962C8B-B14F-4D97-AF65-F5344CB8AC3E}">
        <p14:creationId xmlns:p14="http://schemas.microsoft.com/office/powerpoint/2010/main" val="24425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a:t>
            </a:r>
            <a:r>
              <a:rPr lang="en-US" baseline="0" dirty="0" smtClean="0"/>
              <a:t> start in the reverse order and design workouts around exercises</a:t>
            </a:r>
            <a:endParaRPr lang="en-US" dirty="0"/>
          </a:p>
        </p:txBody>
      </p:sp>
      <p:sp>
        <p:nvSpPr>
          <p:cNvPr id="4" name="Slide Number Placeholder 3"/>
          <p:cNvSpPr>
            <a:spLocks noGrp="1"/>
          </p:cNvSpPr>
          <p:nvPr>
            <p:ph type="sldNum" sz="quarter" idx="10"/>
          </p:nvPr>
        </p:nvSpPr>
        <p:spPr/>
        <p:txBody>
          <a:bodyPr/>
          <a:lstStyle/>
          <a:p>
            <a:fld id="{A5D88735-BB08-4ADD-BC49-6E55EBD64787}" type="slidenum">
              <a:rPr lang="en-US" smtClean="0"/>
              <a:pPr/>
              <a:t>13</a:t>
            </a:fld>
            <a:endParaRPr lang="en-US" dirty="0"/>
          </a:p>
        </p:txBody>
      </p:sp>
    </p:spTree>
    <p:extLst>
      <p:ext uri="{BB962C8B-B14F-4D97-AF65-F5344CB8AC3E}">
        <p14:creationId xmlns:p14="http://schemas.microsoft.com/office/powerpoint/2010/main" val="385210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Components of the workout.</a:t>
            </a:r>
            <a:endParaRPr lang="en-US" dirty="0"/>
          </a:p>
        </p:txBody>
      </p:sp>
      <p:sp>
        <p:nvSpPr>
          <p:cNvPr id="4" name="Slide Number Placeholder 3"/>
          <p:cNvSpPr>
            <a:spLocks noGrp="1"/>
          </p:cNvSpPr>
          <p:nvPr>
            <p:ph type="sldNum" sz="quarter" idx="5"/>
          </p:nvPr>
        </p:nvSpPr>
        <p:spPr/>
        <p:txBody>
          <a:bodyPr/>
          <a:lstStyle/>
          <a:p>
            <a:pPr>
              <a:defRPr/>
            </a:pPr>
            <a:fld id="{0DD9651E-7EB0-8147-A5F9-11444F66DD42}"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C9E028-1A86-A84D-A789-E966DEABBDB2}" type="slidenum">
              <a:rPr lang="en-US"/>
              <a:pPr>
                <a:defRPr/>
              </a:pPr>
              <a:t>16</a:t>
            </a:fld>
            <a:endParaRPr lang="en-US" dirty="0"/>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pPr eaLnBrk="1" hangingPunct="1">
              <a:defRPr/>
            </a:pPr>
            <a:r>
              <a:rPr lang="en-US" dirty="0" smtClean="0">
                <a:cs typeface="+mn-cs"/>
              </a:rPr>
              <a:t>Advantages and Disadvantages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2033189-CFC7-4BF3-AEEC-3F019792E97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3A59743-F3E1-47CC-BC32-1B6EB87A738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3CDCED-FC2F-4F5A-B92C-92968F07990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15310B3-18D1-4944-9321-FBDF9536740A}"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5065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F5C9DC2-0573-4BE4-A752-FC58882F524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C377612-D4B1-42FA-9D0F-B4496D9E71D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172BA4A-33AB-40CC-B0EE-9B8DA14CA75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407C3682-B8BD-456C-B0D4-2C89F80D614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4B75EDF-AA32-40F2-A051-8FE17810802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B4D1F876-C79A-4828-AEE8-4DA6ADFE5E0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A442913-5CA6-428A-AC7C-8750CD7FBDB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E0F77FD-1D10-43F2-A9B0-3C1C3C784CE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Garamond" charset="0"/>
                <a:ea typeface="ＭＳ Ｐゴシック"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Garamond" charset="0"/>
                <a:ea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966DE51-AAFD-49A8-B4AC-E0B8BBF1F16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5"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charset="-128"/>
        </a:defRPr>
      </a:lvl2pPr>
      <a:lvl3pPr algn="ctr" defTabSz="457200" rtl="0" fontAlgn="base">
        <a:spcBef>
          <a:spcPct val="0"/>
        </a:spcBef>
        <a:spcAft>
          <a:spcPct val="0"/>
        </a:spcAft>
        <a:defRPr sz="4400">
          <a:solidFill>
            <a:schemeClr val="tx1"/>
          </a:solidFill>
          <a:latin typeface="Calibri" pitchFamily="34" charset="0"/>
          <a:ea typeface="ＭＳ Ｐゴシック" charset="-128"/>
        </a:defRPr>
      </a:lvl3pPr>
      <a:lvl4pPr algn="ctr" defTabSz="457200" rtl="0" fontAlgn="base">
        <a:spcBef>
          <a:spcPct val="0"/>
        </a:spcBef>
        <a:spcAft>
          <a:spcPct val="0"/>
        </a:spcAft>
        <a:defRPr sz="4400">
          <a:solidFill>
            <a:schemeClr val="tx1"/>
          </a:solidFill>
          <a:latin typeface="Calibri" pitchFamily="34" charset="0"/>
          <a:ea typeface="ＭＳ Ｐゴシック" charset="-128"/>
        </a:defRPr>
      </a:lvl4pPr>
      <a:lvl5pPr algn="ctr" defTabSz="457200" rtl="0" fontAlgn="base">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4.docx"/><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5.docx"/><Relationship Id="rId5"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609600"/>
            <a:ext cx="9144000" cy="1736725"/>
          </a:xfrm>
        </p:spPr>
        <p:txBody>
          <a:bodyPr/>
          <a:lstStyle/>
          <a:p>
            <a:pPr eaLnBrk="1" hangingPunct="1">
              <a:defRPr/>
            </a:pPr>
            <a:r>
              <a:rPr lang="en-US" sz="4800" b="1" dirty="0" smtClean="0">
                <a:latin typeface="+mn-lt"/>
                <a:ea typeface="ＭＳ Ｐゴシック" charset="0"/>
              </a:rPr>
              <a:t/>
            </a:r>
            <a:br>
              <a:rPr lang="en-US" sz="4800" b="1" dirty="0" smtClean="0">
                <a:latin typeface="+mn-lt"/>
                <a:ea typeface="ＭＳ Ｐゴシック" charset="0"/>
              </a:rPr>
            </a:br>
            <a:r>
              <a:rPr lang="en-US" sz="4800" b="1" dirty="0" smtClean="0">
                <a:ea typeface="ＭＳ Ｐゴシック" charset="0"/>
              </a:rPr>
              <a:t>Results Fitness Programming</a:t>
            </a:r>
            <a:br>
              <a:rPr lang="en-US" sz="4800" b="1" dirty="0" smtClean="0">
                <a:ea typeface="ＭＳ Ｐゴシック" charset="0"/>
              </a:rPr>
            </a:br>
            <a:r>
              <a:rPr lang="en-US" sz="4800" b="1" dirty="0" smtClean="0">
                <a:ea typeface="ＭＳ Ｐゴシック" charset="0"/>
              </a:rPr>
              <a:t>S.Y.S.T.E.M.</a:t>
            </a:r>
            <a:r>
              <a:rPr lang="en-US" sz="4800" b="1" dirty="0">
                <a:latin typeface="+mn-lt"/>
                <a:ea typeface="ＭＳ Ｐゴシック" charset="0"/>
              </a:rPr>
              <a:t/>
            </a:r>
            <a:br>
              <a:rPr lang="en-US" sz="4800" b="1" dirty="0">
                <a:latin typeface="+mn-lt"/>
                <a:ea typeface="ＭＳ Ｐゴシック" charset="0"/>
              </a:rPr>
            </a:br>
            <a:r>
              <a:rPr lang="en-US" sz="5400" b="1" dirty="0" smtClean="0">
                <a:latin typeface="+mn-lt"/>
                <a:ea typeface="ＭＳ Ｐゴシック" charset="0"/>
              </a:rPr>
              <a:t/>
            </a:r>
            <a:br>
              <a:rPr lang="en-US" sz="5400" b="1" dirty="0" smtClean="0">
                <a:latin typeface="+mn-lt"/>
                <a:ea typeface="ＭＳ Ｐゴシック" charset="0"/>
              </a:rPr>
            </a:br>
            <a:endParaRPr lang="en-US" sz="4000" b="1" dirty="0">
              <a:latin typeface="+mn-lt"/>
              <a:ea typeface="ＭＳ Ｐゴシック" charset="0"/>
            </a:endParaRPr>
          </a:p>
        </p:txBody>
      </p:sp>
      <p:sp>
        <p:nvSpPr>
          <p:cNvPr id="2051" name="Rectangle 3"/>
          <p:cNvSpPr>
            <a:spLocks noGrp="1" noChangeArrowheads="1"/>
          </p:cNvSpPr>
          <p:nvPr>
            <p:ph type="subTitle" idx="1"/>
          </p:nvPr>
        </p:nvSpPr>
        <p:spPr/>
        <p:txBody>
          <a:bodyPr/>
          <a:lstStyle/>
          <a:p>
            <a:pPr eaLnBrk="1" hangingPunct="1">
              <a:lnSpc>
                <a:spcPct val="80000"/>
              </a:lnSpc>
              <a:defRPr/>
            </a:pPr>
            <a:endParaRPr lang="en-US" sz="2800" dirty="0" smtClean="0">
              <a:cs typeface="+mn-cs"/>
            </a:endParaRPr>
          </a:p>
          <a:p>
            <a:pPr eaLnBrk="1" hangingPunct="1">
              <a:lnSpc>
                <a:spcPct val="80000"/>
              </a:lnSpc>
              <a:defRPr/>
            </a:pPr>
            <a:endParaRPr lang="en-US" sz="2800" dirty="0" smtClean="0">
              <a:cs typeface="+mn-cs"/>
            </a:endParaRPr>
          </a:p>
          <a:p>
            <a:pPr eaLnBrk="1" hangingPunct="1">
              <a:lnSpc>
                <a:spcPct val="80000"/>
              </a:lnSpc>
              <a:defRPr/>
            </a:pPr>
            <a:endParaRPr lang="en-US" sz="2800" dirty="0" smtClean="0">
              <a:cs typeface="+mn-cs"/>
            </a:endParaRPr>
          </a:p>
          <a:p>
            <a:pPr eaLnBrk="1" hangingPunct="1">
              <a:lnSpc>
                <a:spcPct val="80000"/>
              </a:lnSpc>
              <a:defRPr/>
            </a:pPr>
            <a:endParaRPr lang="en-US" sz="2800" dirty="0" smtClean="0">
              <a:cs typeface="+mn-cs"/>
            </a:endParaRPr>
          </a:p>
        </p:txBody>
      </p:sp>
      <p:pic>
        <p:nvPicPr>
          <p:cNvPr id="2" name="Picture 1" descr="ResultsUniversity_logo_NEW_P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1143000"/>
            <a:ext cx="8875059" cy="6858000"/>
          </a:xfrm>
          <a:prstGeom prst="rect">
            <a:avLst/>
          </a:prstGeom>
        </p:spPr>
      </p:pic>
    </p:spTree>
    <p:extLst>
      <p:ext uri="{BB962C8B-B14F-4D97-AF65-F5344CB8AC3E}">
        <p14:creationId xmlns:p14="http://schemas.microsoft.com/office/powerpoint/2010/main" val="25027969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0"/>
            <a:ext cx="8229600" cy="914400"/>
          </a:xfrm>
        </p:spPr>
        <p:txBody>
          <a:bodyPr/>
          <a:lstStyle/>
          <a:p>
            <a:pPr eaLnBrk="1" hangingPunct="1">
              <a:defRPr/>
            </a:pPr>
            <a:r>
              <a:rPr lang="en-US" dirty="0" smtClean="0">
                <a:cs typeface="+mj-cs"/>
              </a:rPr>
              <a:t/>
            </a:r>
            <a:br>
              <a:rPr lang="en-US" dirty="0" smtClean="0">
                <a:cs typeface="+mj-cs"/>
              </a:rPr>
            </a:br>
            <a:r>
              <a:rPr lang="en-US" dirty="0" smtClean="0">
                <a:cs typeface="+mj-cs"/>
              </a:rPr>
              <a:t>How we use the screen as it pertains to exercise selection</a:t>
            </a:r>
          </a:p>
        </p:txBody>
      </p:sp>
      <p:sp>
        <p:nvSpPr>
          <p:cNvPr id="282627" name="Rectangle 3"/>
          <p:cNvSpPr>
            <a:spLocks noGrp="1" noChangeArrowheads="1"/>
          </p:cNvSpPr>
          <p:nvPr>
            <p:ph type="body" idx="1"/>
          </p:nvPr>
        </p:nvSpPr>
        <p:spPr>
          <a:xfrm>
            <a:off x="381000" y="1676400"/>
            <a:ext cx="8382000" cy="4953000"/>
          </a:xfrm>
        </p:spPr>
        <p:txBody>
          <a:bodyPr/>
          <a:lstStyle/>
          <a:p>
            <a:pPr algn="just" eaLnBrk="1" hangingPunct="1">
              <a:lnSpc>
                <a:spcPct val="80000"/>
              </a:lnSpc>
              <a:buFontTx/>
              <a:buNone/>
              <a:defRPr/>
            </a:pPr>
            <a:r>
              <a:rPr lang="en-US" sz="2400" dirty="0" smtClean="0">
                <a:cs typeface="+mn-cs"/>
              </a:rPr>
              <a:t>“</a:t>
            </a:r>
            <a:r>
              <a:rPr lang="en-US" sz="2400" b="1" u="sng" dirty="0" smtClean="0">
                <a:cs typeface="+mn-cs"/>
              </a:rPr>
              <a:t>Our goal is to train everything</a:t>
            </a:r>
            <a:r>
              <a:rPr lang="en-US" sz="2400" dirty="0" smtClean="0">
                <a:cs typeface="+mn-cs"/>
              </a:rPr>
              <a:t> - but ask yourself -</a:t>
            </a:r>
          </a:p>
          <a:p>
            <a:pPr algn="just" eaLnBrk="1" hangingPunct="1">
              <a:lnSpc>
                <a:spcPct val="80000"/>
              </a:lnSpc>
              <a:buFontTx/>
              <a:buNone/>
              <a:defRPr/>
            </a:pPr>
            <a:endParaRPr lang="en-US" sz="2400" b="1" dirty="0">
              <a:cs typeface="+mn-cs"/>
            </a:endParaRPr>
          </a:p>
          <a:p>
            <a:pPr marL="457200" indent="-457200" algn="just" eaLnBrk="1" hangingPunct="1">
              <a:lnSpc>
                <a:spcPct val="80000"/>
              </a:lnSpc>
              <a:buClr>
                <a:schemeClr val="tx1"/>
              </a:buClr>
              <a:buSzPct val="100000"/>
              <a:buFont typeface="+mj-lt"/>
              <a:buAutoNum type="arabicParenR"/>
              <a:tabLst>
                <a:tab pos="55563" algn="l"/>
              </a:tabLst>
              <a:defRPr/>
            </a:pPr>
            <a:r>
              <a:rPr lang="en-US" sz="2400" b="1" dirty="0" smtClean="0">
                <a:cs typeface="+mn-cs"/>
              </a:rPr>
              <a:t>Does the screen suggest I eliminate something (contraindicated) from the program?</a:t>
            </a:r>
          </a:p>
          <a:p>
            <a:pPr marL="457200" indent="-457200" algn="just" eaLnBrk="1" hangingPunct="1">
              <a:lnSpc>
                <a:spcPct val="80000"/>
              </a:lnSpc>
              <a:buClr>
                <a:schemeClr val="tx1"/>
              </a:buClr>
              <a:buSzPct val="100000"/>
              <a:buFont typeface="+mj-lt"/>
              <a:buAutoNum type="arabicParenR"/>
              <a:tabLst>
                <a:tab pos="55563" algn="l"/>
              </a:tabLst>
              <a:defRPr/>
            </a:pPr>
            <a:endParaRPr lang="en-US" sz="2400" b="1" dirty="0" smtClean="0">
              <a:cs typeface="+mn-cs"/>
            </a:endParaRPr>
          </a:p>
          <a:p>
            <a:pPr marL="457200" indent="-457200" algn="just" eaLnBrk="1" hangingPunct="1">
              <a:lnSpc>
                <a:spcPct val="80000"/>
              </a:lnSpc>
              <a:buClr>
                <a:schemeClr val="tx1"/>
              </a:buClr>
              <a:buSzPct val="100000"/>
              <a:buFont typeface="+mj-lt"/>
              <a:buAutoNum type="arabicParenR"/>
              <a:tabLst>
                <a:tab pos="55563" algn="l"/>
              </a:tabLst>
              <a:defRPr/>
            </a:pPr>
            <a:r>
              <a:rPr lang="en-US" sz="2400" b="1" dirty="0" smtClean="0">
                <a:cs typeface="+mn-cs"/>
              </a:rPr>
              <a:t>Does the screen suggest a regressed version of this movement is in order?</a:t>
            </a:r>
          </a:p>
          <a:p>
            <a:pPr marL="0" indent="0" algn="just" eaLnBrk="1" hangingPunct="1">
              <a:lnSpc>
                <a:spcPct val="80000"/>
              </a:lnSpc>
              <a:buClr>
                <a:schemeClr val="tx1"/>
              </a:buClr>
              <a:buSzPct val="100000"/>
              <a:buFont typeface="Wingdings" charset="0"/>
              <a:buNone/>
              <a:tabLst>
                <a:tab pos="55563" algn="l"/>
              </a:tabLst>
              <a:defRPr/>
            </a:pPr>
            <a:endParaRPr lang="en-US" sz="2400" b="1" dirty="0" smtClean="0">
              <a:cs typeface="+mn-cs"/>
            </a:endParaRPr>
          </a:p>
          <a:p>
            <a:pPr marL="463550" indent="-457200" algn="just" eaLnBrk="1" hangingPunct="1">
              <a:lnSpc>
                <a:spcPct val="80000"/>
              </a:lnSpc>
              <a:buClr>
                <a:schemeClr val="tx1"/>
              </a:buClr>
              <a:buSzPct val="100000"/>
              <a:buFont typeface="+mj-lt"/>
              <a:buAutoNum type="arabicParenR"/>
              <a:tabLst>
                <a:tab pos="55563" algn="l"/>
              </a:tabLst>
              <a:defRPr/>
            </a:pPr>
            <a:r>
              <a:rPr lang="en-US" sz="2400" b="1" dirty="0" smtClean="0">
                <a:cs typeface="+mn-cs"/>
              </a:rPr>
              <a:t>Does the screen suggest that this movement is cleared for training and overload?</a:t>
            </a:r>
            <a:endParaRPr lang="en-US" sz="2400" dirty="0"/>
          </a:p>
          <a:p>
            <a:pPr marL="6350" indent="0" algn="just" eaLnBrk="1" hangingPunct="1">
              <a:lnSpc>
                <a:spcPct val="80000"/>
              </a:lnSpc>
              <a:buClr>
                <a:schemeClr val="tx1"/>
              </a:buClr>
              <a:buSzPct val="100000"/>
              <a:buNone/>
              <a:tabLst>
                <a:tab pos="55563" algn="l"/>
              </a:tabLst>
              <a:defRPr/>
            </a:pPr>
            <a:endParaRPr lang="en-US" sz="2400" dirty="0" smtClean="0">
              <a:cs typeface="+mn-cs"/>
            </a:endParaRPr>
          </a:p>
          <a:p>
            <a:pPr marL="6350" indent="6350" algn="just" eaLnBrk="1" hangingPunct="1">
              <a:lnSpc>
                <a:spcPct val="80000"/>
              </a:lnSpc>
              <a:buFontTx/>
              <a:buNone/>
              <a:defRPr/>
            </a:pPr>
            <a:r>
              <a:rPr lang="en-US" sz="2400" dirty="0" smtClean="0">
                <a:cs typeface="+mn-cs"/>
              </a:rPr>
              <a:t>The FMS is not what we use to design programs - a client’s </a:t>
            </a:r>
            <a:r>
              <a:rPr lang="en-US" sz="2400" b="1" u="sng" dirty="0" smtClean="0">
                <a:cs typeface="+mn-cs"/>
              </a:rPr>
              <a:t>goal</a:t>
            </a:r>
            <a:r>
              <a:rPr lang="en-US" sz="2400" b="1" dirty="0" smtClean="0">
                <a:cs typeface="+mn-cs"/>
              </a:rPr>
              <a:t> </a:t>
            </a:r>
            <a:r>
              <a:rPr lang="en-US" sz="2400" dirty="0" smtClean="0">
                <a:cs typeface="+mn-cs"/>
              </a:rPr>
              <a:t>is what we use first, then we evaluate to see where we </a:t>
            </a:r>
            <a:r>
              <a:rPr lang="en-US" sz="2400" b="1" u="sng" dirty="0" smtClean="0">
                <a:cs typeface="+mn-cs"/>
              </a:rPr>
              <a:t>start</a:t>
            </a:r>
            <a:r>
              <a:rPr lang="en-US" sz="2400" dirty="0" smtClean="0">
                <a:cs typeface="+mn-cs"/>
              </a:rPr>
              <a:t>.”</a:t>
            </a:r>
            <a:r>
              <a:rPr lang="en-US" sz="2400" dirty="0" smtClean="0"/>
              <a:t> </a:t>
            </a:r>
            <a:r>
              <a:rPr lang="en-US" altLang="ja-JP" sz="2000" dirty="0" smtClean="0">
                <a:cs typeface="+mn-cs"/>
              </a:rPr>
              <a:t>-- </a:t>
            </a:r>
            <a:r>
              <a:rPr lang="en-US" sz="2000" dirty="0" smtClean="0">
                <a:cs typeface="+mn-cs"/>
              </a:rPr>
              <a:t>AC</a:t>
            </a:r>
          </a:p>
        </p:txBody>
      </p:sp>
    </p:spTree>
    <p:extLst>
      <p:ext uri="{BB962C8B-B14F-4D97-AF65-F5344CB8AC3E}">
        <p14:creationId xmlns:p14="http://schemas.microsoft.com/office/powerpoint/2010/main" val="4094388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2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dirty="0" smtClean="0">
                <a:cs typeface="+mj-cs"/>
              </a:rPr>
              <a:t>Programs and Templates</a:t>
            </a:r>
          </a:p>
        </p:txBody>
      </p:sp>
      <p:sp>
        <p:nvSpPr>
          <p:cNvPr id="99333" name="Rectangle 5"/>
          <p:cNvSpPr>
            <a:spLocks noGrp="1" noChangeArrowheads="1"/>
          </p:cNvSpPr>
          <p:nvPr>
            <p:ph type="body" idx="1"/>
          </p:nvPr>
        </p:nvSpPr>
        <p:spPr>
          <a:xfrm>
            <a:off x="457200" y="1676400"/>
            <a:ext cx="8229600" cy="4525962"/>
          </a:xfrm>
        </p:spPr>
        <p:txBody>
          <a:bodyPr/>
          <a:lstStyle/>
          <a:p>
            <a:pPr algn="just" eaLnBrk="1" hangingPunct="1">
              <a:defRPr/>
            </a:pPr>
            <a:r>
              <a:rPr lang="en-US" dirty="0" smtClean="0"/>
              <a:t>W</a:t>
            </a:r>
            <a:r>
              <a:rPr lang="en-US" dirty="0" smtClean="0">
                <a:cs typeface="+mn-cs"/>
              </a:rPr>
              <a:t>hat does a fat loss program look like?</a:t>
            </a:r>
            <a:endParaRPr lang="en-US" dirty="0"/>
          </a:p>
          <a:p>
            <a:pPr algn="just" eaLnBrk="1" hangingPunct="1">
              <a:defRPr/>
            </a:pPr>
            <a:endParaRPr lang="en-US" dirty="0" smtClean="0">
              <a:cs typeface="+mn-cs"/>
            </a:endParaRPr>
          </a:p>
          <a:p>
            <a:pPr algn="just" eaLnBrk="1" hangingPunct="1">
              <a:defRPr/>
            </a:pPr>
            <a:r>
              <a:rPr lang="en-US" dirty="0" smtClean="0">
                <a:cs typeface="+mn-cs"/>
              </a:rPr>
              <a:t>What does a performance program look like?</a:t>
            </a:r>
          </a:p>
          <a:p>
            <a:pPr algn="just" eaLnBrk="1" hangingPunct="1">
              <a:defRPr/>
            </a:pPr>
            <a:endParaRPr lang="en-US" dirty="0"/>
          </a:p>
          <a:p>
            <a:pPr algn="just" eaLnBrk="1" hangingPunct="1">
              <a:defRPr/>
            </a:pPr>
            <a:r>
              <a:rPr lang="en-US" dirty="0" smtClean="0">
                <a:cs typeface="+mn-cs"/>
              </a:rPr>
              <a:t>Reconsider the addition of any activities that will not enhance the acquisition of the goal.</a:t>
            </a:r>
          </a:p>
          <a:p>
            <a:pPr algn="just" eaLnBrk="1" hangingPunct="1">
              <a:defRPr/>
            </a:pPr>
            <a:endParaRPr lang="en-US" dirty="0">
              <a:cs typeface="+mn-cs"/>
            </a:endParaRPr>
          </a:p>
          <a:p>
            <a:pPr algn="just" eaLnBrk="1" hangingPunct="1">
              <a:defRPr/>
            </a:pPr>
            <a:r>
              <a:rPr lang="en-US" dirty="0" smtClean="0">
                <a:cs typeface="+mn-cs"/>
              </a:rPr>
              <a:t>Have a reason for everything!</a:t>
            </a:r>
          </a:p>
          <a:p>
            <a:pPr eaLnBrk="1" hangingPunct="1">
              <a:buFont typeface="Wingdings" charset="0"/>
              <a:buNone/>
              <a:defRPr/>
            </a:pPr>
            <a:endParaRPr lang="en-US" dirty="0" smtClean="0">
              <a:cs typeface="+mn-cs"/>
            </a:endParaRPr>
          </a:p>
        </p:txBody>
      </p:sp>
    </p:spTree>
    <p:extLst>
      <p:ext uri="{BB962C8B-B14F-4D97-AF65-F5344CB8AC3E}">
        <p14:creationId xmlns:p14="http://schemas.microsoft.com/office/powerpoint/2010/main" val="39428914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z="4000" dirty="0" smtClean="0">
                <a:cs typeface="+mj-cs"/>
              </a:rPr>
              <a:t>How long is the overall</a:t>
            </a:r>
            <a:br>
              <a:rPr lang="en-US" sz="4000" dirty="0" smtClean="0">
                <a:cs typeface="+mj-cs"/>
              </a:rPr>
            </a:br>
            <a:r>
              <a:rPr lang="en-US" sz="4000" dirty="0" smtClean="0">
                <a:cs typeface="+mj-cs"/>
              </a:rPr>
              <a:t>program/training cycle?</a:t>
            </a:r>
          </a:p>
        </p:txBody>
      </p:sp>
      <p:sp>
        <p:nvSpPr>
          <p:cNvPr id="39939" name="Rectangle 3"/>
          <p:cNvSpPr>
            <a:spLocks noGrp="1" noChangeArrowheads="1"/>
          </p:cNvSpPr>
          <p:nvPr>
            <p:ph type="body" idx="1"/>
          </p:nvPr>
        </p:nvSpPr>
        <p:spPr>
          <a:xfrm>
            <a:off x="457200" y="1828800"/>
            <a:ext cx="8229600" cy="4297363"/>
          </a:xfrm>
        </p:spPr>
        <p:txBody>
          <a:bodyPr/>
          <a:lstStyle/>
          <a:p>
            <a:pPr algn="just" eaLnBrk="1" hangingPunct="1">
              <a:lnSpc>
                <a:spcPct val="90000"/>
              </a:lnSpc>
              <a:buFont typeface="Arial"/>
              <a:buChar char="•"/>
              <a:defRPr/>
            </a:pPr>
            <a:r>
              <a:rPr lang="en-US" dirty="0" smtClean="0">
                <a:cs typeface="+mn-cs"/>
              </a:rPr>
              <a:t>Time is a key </a:t>
            </a:r>
            <a:r>
              <a:rPr lang="en-US" dirty="0" smtClean="0"/>
              <a:t>factor</a:t>
            </a:r>
            <a:r>
              <a:rPr lang="en-US" dirty="0" smtClean="0">
                <a:cs typeface="+mn-cs"/>
              </a:rPr>
              <a:t> in program design and it is often overlooked.</a:t>
            </a:r>
          </a:p>
          <a:p>
            <a:pPr algn="just" eaLnBrk="1" hangingPunct="1">
              <a:lnSpc>
                <a:spcPct val="90000"/>
              </a:lnSpc>
              <a:buFont typeface="Arial"/>
              <a:buChar char="•"/>
              <a:defRPr/>
            </a:pPr>
            <a:endParaRPr lang="en-US" dirty="0" smtClean="0">
              <a:cs typeface="+mn-cs"/>
            </a:endParaRPr>
          </a:p>
          <a:p>
            <a:pPr algn="just" eaLnBrk="1" hangingPunct="1">
              <a:lnSpc>
                <a:spcPct val="90000"/>
              </a:lnSpc>
              <a:buFont typeface="Arial"/>
              <a:buChar char="•"/>
              <a:defRPr/>
            </a:pPr>
            <a:r>
              <a:rPr lang="en-US" dirty="0" smtClean="0">
                <a:cs typeface="+mn-cs"/>
              </a:rPr>
              <a:t>How long have you got to achieve the goal</a:t>
            </a:r>
            <a:r>
              <a:rPr lang="en-US" dirty="0" smtClean="0"/>
              <a:t>? </a:t>
            </a:r>
            <a:r>
              <a:rPr lang="en-US" dirty="0" smtClean="0">
                <a:cs typeface="+mn-cs"/>
              </a:rPr>
              <a:t>MUST be realistic!</a:t>
            </a:r>
          </a:p>
          <a:p>
            <a:pPr algn="just" eaLnBrk="1" hangingPunct="1">
              <a:lnSpc>
                <a:spcPct val="90000"/>
              </a:lnSpc>
              <a:buFont typeface="Arial"/>
              <a:buChar char="•"/>
              <a:defRPr/>
            </a:pPr>
            <a:endParaRPr lang="en-US" dirty="0" smtClean="0">
              <a:cs typeface="+mn-cs"/>
            </a:endParaRPr>
          </a:p>
          <a:p>
            <a:pPr algn="just" eaLnBrk="1" hangingPunct="1">
              <a:lnSpc>
                <a:spcPct val="90000"/>
              </a:lnSpc>
              <a:buFont typeface="Arial"/>
              <a:buChar char="•"/>
              <a:defRPr/>
            </a:pPr>
            <a:r>
              <a:rPr lang="en-US" dirty="0" smtClean="0">
                <a:cs typeface="+mn-cs"/>
              </a:rPr>
              <a:t>Regardless of the client, you must think in terms of the entire training cycle.</a:t>
            </a:r>
          </a:p>
        </p:txBody>
      </p:sp>
    </p:spTree>
    <p:extLst>
      <p:ext uri="{BB962C8B-B14F-4D97-AF65-F5344CB8AC3E}">
        <p14:creationId xmlns:p14="http://schemas.microsoft.com/office/powerpoint/2010/main" val="1581498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p:nvPr>
        </p:nvSpPr>
        <p:spPr/>
        <p:txBody>
          <a:bodyPr/>
          <a:lstStyle/>
          <a:p>
            <a:r>
              <a:rPr lang="en-US" dirty="0" smtClean="0"/>
              <a:t>PROGRAMS - Not Workouts</a:t>
            </a:r>
          </a:p>
        </p:txBody>
      </p:sp>
      <p:sp>
        <p:nvSpPr>
          <p:cNvPr id="10242" name="Rectangle 3"/>
          <p:cNvSpPr>
            <a:spLocks noGrp="1" noChangeArrowheads="1"/>
          </p:cNvSpPr>
          <p:nvPr>
            <p:ph idx="1"/>
          </p:nvPr>
        </p:nvSpPr>
        <p:spPr>
          <a:xfrm>
            <a:off x="457200" y="1524000"/>
            <a:ext cx="8229600" cy="4800600"/>
          </a:xfrm>
        </p:spPr>
        <p:txBody>
          <a:bodyPr/>
          <a:lstStyle/>
          <a:p>
            <a:pPr marL="0" indent="0" algn="just">
              <a:buNone/>
            </a:pPr>
            <a:r>
              <a:rPr lang="en-US" sz="2600" dirty="0" smtClean="0"/>
              <a:t>Keeping the big picture in mind – we design long-term programs for success that consist of (chunking it down):</a:t>
            </a:r>
            <a:br>
              <a:rPr lang="en-US" sz="2600" dirty="0" smtClean="0"/>
            </a:br>
            <a:endParaRPr lang="en-US" sz="2600" dirty="0" smtClean="0"/>
          </a:p>
          <a:p>
            <a:pPr lvl="1" algn="just">
              <a:buFont typeface="Arial"/>
              <a:buChar char="•"/>
            </a:pPr>
            <a:r>
              <a:rPr lang="en-US" sz="2400" dirty="0" smtClean="0"/>
              <a:t>Shorter programs – that consist of:</a:t>
            </a:r>
          </a:p>
          <a:p>
            <a:pPr marL="457200" lvl="1" indent="0" algn="just">
              <a:buNone/>
            </a:pPr>
            <a:endParaRPr lang="en-US" sz="2400" dirty="0" smtClean="0"/>
          </a:p>
          <a:p>
            <a:pPr lvl="2" algn="just">
              <a:buFont typeface="Lucida Grande"/>
              <a:buChar char="-"/>
            </a:pPr>
            <a:r>
              <a:rPr lang="en-US" sz="2200" dirty="0" smtClean="0"/>
              <a:t>Weekly workouts – that consist of:</a:t>
            </a:r>
          </a:p>
          <a:p>
            <a:pPr marL="914400" lvl="2" indent="0" algn="just">
              <a:buNone/>
            </a:pPr>
            <a:endParaRPr lang="en-US" sz="2200" dirty="0" smtClean="0"/>
          </a:p>
          <a:p>
            <a:pPr lvl="3" algn="just">
              <a:buFont typeface="Courier New"/>
              <a:buChar char="o"/>
            </a:pPr>
            <a:r>
              <a:rPr lang="en-US" dirty="0" smtClean="0"/>
              <a:t>Separate workouts – that consist of:</a:t>
            </a:r>
          </a:p>
          <a:p>
            <a:pPr marL="1371600" lvl="3" indent="0" algn="just">
              <a:buNone/>
            </a:pPr>
            <a:endParaRPr lang="en-US" dirty="0" smtClean="0"/>
          </a:p>
          <a:p>
            <a:pPr lvl="4" algn="just"/>
            <a:r>
              <a:rPr lang="en-US" sz="1800" dirty="0" smtClean="0"/>
              <a:t>Exercises in a specific sequence, performed for sets, reps,          at a given tempo, with set rest periods and appropriate loads.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Terminology</a:t>
            </a:r>
            <a:endParaRPr lang="en-US" dirty="0"/>
          </a:p>
        </p:txBody>
      </p:sp>
      <p:sp>
        <p:nvSpPr>
          <p:cNvPr id="3" name="Content Placeholder 2"/>
          <p:cNvSpPr>
            <a:spLocks noGrp="1"/>
          </p:cNvSpPr>
          <p:nvPr>
            <p:ph idx="1"/>
          </p:nvPr>
        </p:nvSpPr>
        <p:spPr/>
        <p:txBody>
          <a:bodyPr/>
          <a:lstStyle/>
          <a:p>
            <a:pPr algn="just">
              <a:defRPr/>
            </a:pPr>
            <a:r>
              <a:rPr lang="en-US" sz="2800" u="sng" dirty="0" smtClean="0"/>
              <a:t>Stage</a:t>
            </a:r>
            <a:r>
              <a:rPr lang="en-US" sz="2800" dirty="0" smtClean="0"/>
              <a:t> = The complete training plan </a:t>
            </a:r>
            <a:r>
              <a:rPr lang="en-US" sz="2400" dirty="0" smtClean="0"/>
              <a:t> </a:t>
            </a:r>
            <a:r>
              <a:rPr lang="en-US" sz="2800" dirty="0" smtClean="0"/>
              <a:t>- </a:t>
            </a:r>
            <a:r>
              <a:rPr lang="en-US" sz="2400" dirty="0" smtClean="0"/>
              <a:t> </a:t>
            </a:r>
            <a:r>
              <a:rPr lang="en-US" sz="2800" dirty="0" smtClean="0"/>
              <a:t>The PROGRAM!</a:t>
            </a:r>
          </a:p>
          <a:p>
            <a:pPr algn="just">
              <a:defRPr/>
            </a:pPr>
            <a:endParaRPr lang="en-US" sz="2800" dirty="0"/>
          </a:p>
          <a:p>
            <a:pPr algn="just">
              <a:defRPr/>
            </a:pPr>
            <a:r>
              <a:rPr lang="en-US" sz="2800" u="sng" dirty="0" smtClean="0"/>
              <a:t>Phase</a:t>
            </a:r>
            <a:r>
              <a:rPr lang="en-US" sz="2800" dirty="0" smtClean="0"/>
              <a:t> = The 4-6 training blocks consisting of the weekly and daily workouts.</a:t>
            </a:r>
          </a:p>
          <a:p>
            <a:pPr algn="just">
              <a:defRPr/>
            </a:pPr>
            <a:endParaRPr lang="en-US" sz="2800" dirty="0"/>
          </a:p>
          <a:p>
            <a:pPr algn="just">
              <a:defRPr/>
            </a:pPr>
            <a:r>
              <a:rPr lang="en-US" sz="2800" u="sng" dirty="0" smtClean="0"/>
              <a:t>Workout</a:t>
            </a:r>
            <a:r>
              <a:rPr lang="en-US" sz="2800" dirty="0" smtClean="0"/>
              <a:t> = Individual training days. </a:t>
            </a:r>
            <a:endParaRPr lang="en-US" sz="2800" dirty="0"/>
          </a:p>
        </p:txBody>
      </p:sp>
    </p:spTree>
    <p:extLst>
      <p:ext uri="{BB962C8B-B14F-4D97-AF65-F5344CB8AC3E}">
        <p14:creationId xmlns:p14="http://schemas.microsoft.com/office/powerpoint/2010/main" val="538329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rrowheads="1"/>
          </p:cNvSpPr>
          <p:nvPr>
            <p:ph type="title"/>
          </p:nvPr>
        </p:nvSpPr>
        <p:spPr/>
        <p:txBody>
          <a:bodyPr/>
          <a:lstStyle/>
          <a:p>
            <a:r>
              <a:rPr lang="en-US" sz="4000" dirty="0" smtClean="0"/>
              <a:t>Choose a Suitable Periodization Model</a:t>
            </a:r>
          </a:p>
        </p:txBody>
      </p:sp>
      <p:sp>
        <p:nvSpPr>
          <p:cNvPr id="9218" name="Rectangle 3"/>
          <p:cNvSpPr>
            <a:spLocks noGrp="1" noChangeArrowheads="1"/>
          </p:cNvSpPr>
          <p:nvPr>
            <p:ph idx="1"/>
          </p:nvPr>
        </p:nvSpPr>
        <p:spPr>
          <a:xfrm>
            <a:off x="457200" y="1828800"/>
            <a:ext cx="8229600" cy="4525963"/>
          </a:xfrm>
        </p:spPr>
        <p:txBody>
          <a:bodyPr/>
          <a:lstStyle/>
          <a:p>
            <a:pPr algn="just"/>
            <a:r>
              <a:rPr lang="en-US" sz="3600" dirty="0" smtClean="0"/>
              <a:t>It</a:t>
            </a:r>
            <a:r>
              <a:rPr lang="en-US" sz="3600" dirty="0" smtClean="0">
                <a:latin typeface="Arial" pitchFamily="34" charset="0"/>
              </a:rPr>
              <a:t>’</a:t>
            </a:r>
            <a:r>
              <a:rPr lang="en-US" altLang="ja-JP" sz="3600" dirty="0" smtClean="0"/>
              <a:t>s less important which method you are using than it is to consciously follow a method of progression.</a:t>
            </a:r>
          </a:p>
          <a:p>
            <a:pPr algn="just"/>
            <a:endParaRPr lang="en-US" sz="3600" dirty="0" smtClean="0"/>
          </a:p>
          <a:p>
            <a:pPr algn="just"/>
            <a:r>
              <a:rPr lang="en-US" sz="3600" dirty="0" smtClean="0"/>
              <a:t>A few models to discuss…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dirty="0" smtClean="0">
                <a:cs typeface="+mj-cs"/>
              </a:rPr>
              <a:t>Periodization Models</a:t>
            </a:r>
          </a:p>
        </p:txBody>
      </p:sp>
      <p:sp>
        <p:nvSpPr>
          <p:cNvPr id="83971" name="Rectangle 3"/>
          <p:cNvSpPr>
            <a:spLocks noGrp="1" noChangeArrowheads="1"/>
          </p:cNvSpPr>
          <p:nvPr>
            <p:ph type="body" idx="1"/>
          </p:nvPr>
        </p:nvSpPr>
        <p:spPr>
          <a:xfrm>
            <a:off x="457200" y="1524000"/>
            <a:ext cx="8229600" cy="4800600"/>
          </a:xfrm>
        </p:spPr>
        <p:txBody>
          <a:bodyPr/>
          <a:lstStyle/>
          <a:p>
            <a:pPr marL="0" indent="0" algn="just" eaLnBrk="1" hangingPunct="1">
              <a:buNone/>
              <a:defRPr/>
            </a:pPr>
            <a:r>
              <a:rPr lang="en-US" sz="2400" b="1" dirty="0" smtClean="0">
                <a:cs typeface="+mn-cs"/>
              </a:rPr>
              <a:t>Linear Periodization:</a:t>
            </a:r>
            <a:r>
              <a:rPr lang="en-US" sz="2400" dirty="0" smtClean="0">
                <a:cs typeface="+mn-cs"/>
              </a:rPr>
              <a:t> Involves a linear progression in lowering reps and increasing load (representing the inverse relationship between volume and intensity)</a:t>
            </a:r>
            <a:r>
              <a:rPr lang="en-US" sz="2400" dirty="0" smtClean="0"/>
              <a:t>. For example: </a:t>
            </a:r>
          </a:p>
          <a:p>
            <a:pPr marL="0" indent="0" algn="just" eaLnBrk="1" hangingPunct="1">
              <a:buNone/>
              <a:defRPr/>
            </a:pPr>
            <a:endParaRPr lang="en-US" sz="2400" dirty="0" smtClean="0"/>
          </a:p>
          <a:p>
            <a:pPr marL="0" indent="0" algn="just" eaLnBrk="1" hangingPunct="1">
              <a:spcBef>
                <a:spcPts val="0"/>
              </a:spcBef>
              <a:buNone/>
              <a:defRPr/>
            </a:pPr>
            <a:r>
              <a:rPr lang="en-US" sz="2400" dirty="0" smtClean="0">
                <a:cs typeface="+mn-cs"/>
              </a:rPr>
              <a:t>Weeks </a:t>
            </a:r>
            <a:r>
              <a:rPr lang="en-US" sz="2400" dirty="0" smtClean="0">
                <a:solidFill>
                  <a:schemeClr val="bg1"/>
                </a:solidFill>
                <a:cs typeface="+mn-cs"/>
              </a:rPr>
              <a:t>1</a:t>
            </a:r>
            <a:r>
              <a:rPr lang="en-US" sz="2400" dirty="0" smtClean="0">
                <a:cs typeface="+mn-cs"/>
              </a:rPr>
              <a:t>1 -</a:t>
            </a:r>
            <a:r>
              <a:rPr lang="en-US" sz="2400" dirty="0" smtClean="0">
                <a:solidFill>
                  <a:srgbClr val="FFFFFF"/>
                </a:solidFill>
                <a:cs typeface="+mn-cs"/>
              </a:rPr>
              <a:t>1 </a:t>
            </a:r>
            <a:r>
              <a:rPr lang="en-US" sz="2400" dirty="0" smtClean="0">
                <a:cs typeface="+mn-cs"/>
              </a:rPr>
              <a:t>3: 	12 reps</a:t>
            </a:r>
            <a:br>
              <a:rPr lang="en-US" sz="2400" dirty="0" smtClean="0">
                <a:cs typeface="+mn-cs"/>
              </a:rPr>
            </a:br>
            <a:r>
              <a:rPr lang="en-US" sz="2400" dirty="0" smtClean="0">
                <a:cs typeface="+mn-cs"/>
              </a:rPr>
              <a:t>Weeks</a:t>
            </a:r>
            <a:r>
              <a:rPr lang="en-US" sz="2400" dirty="0"/>
              <a:t> </a:t>
            </a:r>
            <a:r>
              <a:rPr lang="en-US" sz="2400" dirty="0" smtClean="0">
                <a:solidFill>
                  <a:srgbClr val="FFFFFF"/>
                </a:solidFill>
              </a:rPr>
              <a:t>1</a:t>
            </a:r>
            <a:r>
              <a:rPr lang="en-US" sz="2400" dirty="0" smtClean="0">
                <a:cs typeface="+mn-cs"/>
              </a:rPr>
              <a:t>4 -</a:t>
            </a:r>
            <a:r>
              <a:rPr lang="en-US" sz="2400" dirty="0" smtClean="0">
                <a:solidFill>
                  <a:srgbClr val="FFFFFF"/>
                </a:solidFill>
                <a:cs typeface="+mn-cs"/>
              </a:rPr>
              <a:t>1 </a:t>
            </a:r>
            <a:r>
              <a:rPr lang="en-US" sz="2400" dirty="0" smtClean="0">
                <a:cs typeface="+mn-cs"/>
              </a:rPr>
              <a:t>6: 	10 reps</a:t>
            </a:r>
            <a:br>
              <a:rPr lang="en-US" sz="2400" dirty="0" smtClean="0">
                <a:cs typeface="+mn-cs"/>
              </a:rPr>
            </a:br>
            <a:r>
              <a:rPr lang="en-US" sz="2400" dirty="0" smtClean="0">
                <a:cs typeface="+mn-cs"/>
              </a:rPr>
              <a:t>Weeks</a:t>
            </a:r>
            <a:r>
              <a:rPr lang="en-US" sz="2400" dirty="0"/>
              <a:t> </a:t>
            </a:r>
            <a:r>
              <a:rPr lang="en-US" sz="2400" dirty="0" smtClean="0">
                <a:solidFill>
                  <a:srgbClr val="FFFFFF"/>
                </a:solidFill>
              </a:rPr>
              <a:t>1</a:t>
            </a:r>
            <a:r>
              <a:rPr lang="en-US" sz="2400" dirty="0" smtClean="0">
                <a:cs typeface="+mn-cs"/>
              </a:rPr>
              <a:t>7 -</a:t>
            </a:r>
            <a:r>
              <a:rPr lang="en-US" sz="2400" dirty="0" smtClean="0">
                <a:solidFill>
                  <a:srgbClr val="FFFFFF"/>
                </a:solidFill>
                <a:cs typeface="+mn-cs"/>
              </a:rPr>
              <a:t>1 </a:t>
            </a:r>
            <a:r>
              <a:rPr lang="en-US" sz="2400" dirty="0" smtClean="0">
                <a:cs typeface="+mn-cs"/>
              </a:rPr>
              <a:t>9: 	  8 reps</a:t>
            </a:r>
          </a:p>
          <a:p>
            <a:pPr marL="0" indent="0" algn="just" eaLnBrk="1" hangingPunct="1">
              <a:spcBef>
                <a:spcPts val="0"/>
              </a:spcBef>
              <a:buNone/>
              <a:defRPr/>
            </a:pPr>
            <a:r>
              <a:rPr lang="en-US" sz="2400" dirty="0" smtClean="0">
                <a:cs typeface="+mn-cs"/>
              </a:rPr>
              <a:t>Weeks 10 - 12: 	  6 reps, etc.</a:t>
            </a:r>
          </a:p>
        </p:txBody>
      </p:sp>
    </p:spTree>
    <p:extLst>
      <p:ext uri="{BB962C8B-B14F-4D97-AF65-F5344CB8AC3E}">
        <p14:creationId xmlns:p14="http://schemas.microsoft.com/office/powerpoint/2010/main" val="28662548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dirty="0" smtClean="0">
                <a:cs typeface="+mj-cs"/>
              </a:rPr>
              <a:t>Periodization Models</a:t>
            </a:r>
          </a:p>
        </p:txBody>
      </p:sp>
      <p:sp>
        <p:nvSpPr>
          <p:cNvPr id="86019" name="Rectangle 3"/>
          <p:cNvSpPr>
            <a:spLocks noGrp="1" noChangeArrowheads="1"/>
          </p:cNvSpPr>
          <p:nvPr>
            <p:ph type="body" idx="1"/>
          </p:nvPr>
        </p:nvSpPr>
        <p:spPr>
          <a:xfrm>
            <a:off x="457200" y="1524000"/>
            <a:ext cx="8229600" cy="4800600"/>
          </a:xfrm>
        </p:spPr>
        <p:txBody>
          <a:bodyPr/>
          <a:lstStyle/>
          <a:p>
            <a:pPr marL="114300" indent="-4763" algn="just" eaLnBrk="1" hangingPunct="1">
              <a:buFont typeface="Wingdings" charset="0"/>
              <a:buNone/>
              <a:tabLst>
                <a:tab pos="60325" algn="l"/>
              </a:tabLst>
              <a:defRPr/>
            </a:pPr>
            <a:r>
              <a:rPr lang="en-US" sz="2400" b="1" dirty="0" smtClean="0"/>
              <a:t>Non-Linear Alternating Periodization:</a:t>
            </a:r>
            <a:r>
              <a:rPr lang="en-US" sz="2400" dirty="0" smtClean="0"/>
              <a:t> Involves alternating between volume and intensity phases. For example: </a:t>
            </a:r>
          </a:p>
          <a:p>
            <a:pPr marL="114300" indent="-4763" algn="just" eaLnBrk="1" hangingPunct="1">
              <a:buFont typeface="Wingdings" charset="0"/>
              <a:buNone/>
              <a:tabLst>
                <a:tab pos="60325" algn="l"/>
              </a:tabLst>
              <a:defRPr/>
            </a:pPr>
            <a:endParaRPr lang="en-US" sz="2400" dirty="0" smtClean="0"/>
          </a:p>
          <a:p>
            <a:pPr marL="114300" indent="-4763" algn="just" eaLnBrk="1" hangingPunct="1">
              <a:buFont typeface="Wingdings" charset="0"/>
              <a:buNone/>
              <a:tabLst>
                <a:tab pos="60325" algn="l"/>
              </a:tabLst>
              <a:defRPr/>
            </a:pPr>
            <a:r>
              <a:rPr lang="en-US" sz="2400" dirty="0"/>
              <a:t>	</a:t>
            </a:r>
            <a:r>
              <a:rPr lang="en-US" sz="2400" dirty="0" smtClean="0"/>
              <a:t>	Phase One	 - </a:t>
            </a:r>
            <a:r>
              <a:rPr lang="en-US" sz="2400" dirty="0"/>
              <a:t>	</a:t>
            </a:r>
            <a:r>
              <a:rPr lang="en-US" sz="2400" dirty="0" smtClean="0"/>
              <a:t>Weeks </a:t>
            </a:r>
            <a:r>
              <a:rPr lang="en-US" sz="2400" dirty="0" smtClean="0">
                <a:solidFill>
                  <a:srgbClr val="FFFFFF"/>
                </a:solidFill>
              </a:rPr>
              <a:t>1</a:t>
            </a:r>
            <a:r>
              <a:rPr lang="en-US" sz="2400" dirty="0" smtClean="0"/>
              <a:t>1 - </a:t>
            </a:r>
            <a:r>
              <a:rPr lang="en-US" sz="2400" dirty="0" smtClean="0">
                <a:solidFill>
                  <a:srgbClr val="FFFFFF"/>
                </a:solidFill>
              </a:rPr>
              <a:t>1</a:t>
            </a:r>
            <a:r>
              <a:rPr lang="en-US" sz="2400" dirty="0" smtClean="0"/>
              <a:t>4: 	15 reps</a:t>
            </a:r>
          </a:p>
          <a:p>
            <a:pPr marL="114300" indent="-4763" algn="just" eaLnBrk="1" hangingPunct="1">
              <a:buFont typeface="Wingdings" charset="0"/>
              <a:buNone/>
              <a:tabLst>
                <a:tab pos="60325" algn="l"/>
              </a:tabLst>
              <a:defRPr/>
            </a:pPr>
            <a:r>
              <a:rPr lang="en-US" sz="2400" dirty="0" smtClean="0"/>
              <a:t>		Phase Two	 - 	Weeks </a:t>
            </a:r>
            <a:r>
              <a:rPr lang="en-US" sz="2400" dirty="0" smtClean="0">
                <a:solidFill>
                  <a:srgbClr val="FFFFFF"/>
                </a:solidFill>
              </a:rPr>
              <a:t>1</a:t>
            </a:r>
            <a:r>
              <a:rPr lang="en-US" sz="2400" dirty="0" smtClean="0"/>
              <a:t>5 - </a:t>
            </a:r>
            <a:r>
              <a:rPr lang="en-US" sz="2400" dirty="0" smtClean="0">
                <a:solidFill>
                  <a:srgbClr val="FFFFFF"/>
                </a:solidFill>
              </a:rPr>
              <a:t>1</a:t>
            </a:r>
            <a:r>
              <a:rPr lang="en-US" sz="2400" dirty="0" smtClean="0"/>
              <a:t>8: 	10 reps</a:t>
            </a:r>
          </a:p>
          <a:p>
            <a:pPr marL="114300" indent="-4763" algn="just" eaLnBrk="1" hangingPunct="1">
              <a:buFont typeface="Wingdings" charset="0"/>
              <a:buNone/>
              <a:tabLst>
                <a:tab pos="60325" algn="l"/>
              </a:tabLst>
              <a:defRPr/>
            </a:pPr>
            <a:r>
              <a:rPr lang="en-US" sz="2400" dirty="0" smtClean="0"/>
              <a:t>		Phase Three</a:t>
            </a:r>
            <a:r>
              <a:rPr lang="en-US" sz="2400" dirty="0"/>
              <a:t> </a:t>
            </a:r>
            <a:r>
              <a:rPr lang="en-US" sz="2400" dirty="0" smtClean="0"/>
              <a:t>- 	Weeks </a:t>
            </a:r>
            <a:r>
              <a:rPr lang="en-US" sz="2400" dirty="0" smtClean="0">
                <a:solidFill>
                  <a:srgbClr val="FFFFFF"/>
                </a:solidFill>
              </a:rPr>
              <a:t>1</a:t>
            </a:r>
            <a:r>
              <a:rPr lang="en-US" sz="2400" dirty="0" smtClean="0"/>
              <a:t>9 - 12: 	12 reps</a:t>
            </a:r>
          </a:p>
          <a:p>
            <a:pPr marL="114300" indent="-4763" algn="just" eaLnBrk="1" hangingPunct="1">
              <a:buFont typeface="Wingdings" charset="0"/>
              <a:buNone/>
              <a:tabLst>
                <a:tab pos="60325" algn="l"/>
              </a:tabLst>
              <a:defRPr/>
            </a:pPr>
            <a:r>
              <a:rPr lang="en-US" sz="2400" dirty="0" smtClean="0"/>
              <a:t>		Phase Four	 - 	Weeks 13 - 16: 	  8 reps</a:t>
            </a:r>
          </a:p>
          <a:p>
            <a:pPr marL="114300" indent="-4763" algn="just" eaLnBrk="1" hangingPunct="1">
              <a:buFont typeface="Wingdings" charset="0"/>
              <a:buNone/>
              <a:tabLst>
                <a:tab pos="60325" algn="l"/>
              </a:tabLst>
              <a:defRPr/>
            </a:pPr>
            <a:endParaRPr lang="en-US" sz="2400" dirty="0" smtClean="0"/>
          </a:p>
          <a:p>
            <a:pPr marL="915988" indent="-457200" algn="just" eaLnBrk="1" hangingPunct="1">
              <a:buFont typeface="Arial"/>
              <a:buChar char="•"/>
              <a:tabLst>
                <a:tab pos="338138" algn="l"/>
              </a:tabLst>
              <a:defRPr/>
            </a:pPr>
            <a:r>
              <a:rPr lang="en-US" sz="2400" dirty="0" smtClean="0"/>
              <a:t>This is a base model and works very well (accumulate  and intensify).</a:t>
            </a:r>
          </a:p>
        </p:txBody>
      </p:sp>
    </p:spTree>
    <p:extLst>
      <p:ext uri="{BB962C8B-B14F-4D97-AF65-F5344CB8AC3E}">
        <p14:creationId xmlns:p14="http://schemas.microsoft.com/office/powerpoint/2010/main" val="4035964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3"/>
          <p:cNvGraphicFramePr>
            <a:graphicFrameLocks noChangeAspect="1"/>
          </p:cNvGraphicFramePr>
          <p:nvPr>
            <p:extLst>
              <p:ext uri="{D42A27DB-BD31-4B8C-83A1-F6EECF244321}">
                <p14:modId xmlns:p14="http://schemas.microsoft.com/office/powerpoint/2010/main" val="1912450436"/>
              </p:ext>
            </p:extLst>
          </p:nvPr>
        </p:nvGraphicFramePr>
        <p:xfrm>
          <a:off x="304800" y="1676400"/>
          <a:ext cx="8534400" cy="4940300"/>
        </p:xfrm>
        <a:graphic>
          <a:graphicData uri="http://schemas.openxmlformats.org/presentationml/2006/ole">
            <mc:AlternateContent xmlns:mc="http://schemas.openxmlformats.org/markup-compatibility/2006">
              <mc:Choice xmlns:v="urn:schemas-microsoft-com:vml" Requires="v">
                <p:oleObj spid="_x0000_s8273" name="Document" r:id="rId4" imgW="8534400" imgH="4940300" progId="Word.Document.12">
                  <p:embed/>
                </p:oleObj>
              </mc:Choice>
              <mc:Fallback>
                <p:oleObj name="Document" r:id="rId4" imgW="8534400" imgH="4940300" progId="Word.Document.12">
                  <p:embed/>
                  <p:pic>
                    <p:nvPicPr>
                      <p:cNvPr id="0" name="Picture 6"/>
                      <p:cNvPicPr>
                        <a:picLocks noChangeAspect="1" noChangeArrowheads="1"/>
                      </p:cNvPicPr>
                      <p:nvPr/>
                    </p:nvPicPr>
                    <p:blipFill>
                      <a:blip r:embed="rId5"/>
                      <a:srcRect/>
                      <a:stretch>
                        <a:fillRect/>
                      </a:stretch>
                    </p:blipFill>
                    <p:spPr bwMode="auto">
                      <a:xfrm>
                        <a:off x="304800" y="1676400"/>
                        <a:ext cx="8534400" cy="494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0" y="274638"/>
            <a:ext cx="9144000" cy="1143000"/>
          </a:xfrm>
        </p:spPr>
        <p:txBody>
          <a:bodyPr/>
          <a:lstStyle/>
          <a:p>
            <a:pPr eaLnBrk="1" hangingPunct="1">
              <a:defRPr/>
            </a:pPr>
            <a:r>
              <a:rPr lang="en-US" sz="3600" dirty="0"/>
              <a:t>Alternating periodization </a:t>
            </a:r>
            <a:r>
              <a:rPr lang="en-US" sz="3600" dirty="0" smtClean="0"/>
              <a:t>appears to </a:t>
            </a:r>
            <a:r>
              <a:rPr lang="en-US" sz="3600" dirty="0"/>
              <a:t>be the most </a:t>
            </a:r>
            <a:r>
              <a:rPr lang="en-US" sz="3600" dirty="0" smtClean="0"/>
              <a:t>effective long-term </a:t>
            </a:r>
            <a:r>
              <a:rPr lang="en-US" sz="3600" dirty="0"/>
              <a:t>plan for </a:t>
            </a:r>
            <a:r>
              <a:rPr lang="en-US" sz="3600" dirty="0" smtClean="0"/>
              <a:t>most.</a:t>
            </a:r>
            <a:endParaRPr lang="en-US" sz="3600" dirty="0"/>
          </a:p>
        </p:txBody>
      </p:sp>
    </p:spTree>
    <p:extLst>
      <p:ext uri="{BB962C8B-B14F-4D97-AF65-F5344CB8AC3E}">
        <p14:creationId xmlns:p14="http://schemas.microsoft.com/office/powerpoint/2010/main" val="10580358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0" y="274638"/>
            <a:ext cx="9144000" cy="1143000"/>
          </a:xfrm>
        </p:spPr>
        <p:txBody>
          <a:bodyPr/>
          <a:lstStyle/>
          <a:p>
            <a:pPr eaLnBrk="1" hangingPunct="1">
              <a:defRPr/>
            </a:pPr>
            <a:r>
              <a:rPr lang="en-US" dirty="0" smtClean="0">
                <a:cs typeface="+mj-cs"/>
              </a:rPr>
              <a:t>Periodization Models</a:t>
            </a:r>
          </a:p>
        </p:txBody>
      </p:sp>
      <p:sp>
        <p:nvSpPr>
          <p:cNvPr id="84995" name="Rectangle 3"/>
          <p:cNvSpPr>
            <a:spLocks noGrp="1" noChangeArrowheads="1"/>
          </p:cNvSpPr>
          <p:nvPr>
            <p:ph type="body" idx="1"/>
          </p:nvPr>
        </p:nvSpPr>
        <p:spPr>
          <a:xfrm>
            <a:off x="457200" y="1524000"/>
            <a:ext cx="8229600" cy="4800600"/>
          </a:xfrm>
        </p:spPr>
        <p:txBody>
          <a:bodyPr/>
          <a:lstStyle/>
          <a:p>
            <a:pPr marL="0" indent="0" algn="just" eaLnBrk="1" hangingPunct="1">
              <a:lnSpc>
                <a:spcPct val="80000"/>
              </a:lnSpc>
              <a:buNone/>
              <a:defRPr/>
            </a:pPr>
            <a:r>
              <a:rPr lang="en-US" sz="2000" b="1" dirty="0" smtClean="0"/>
              <a:t>Undulating Periodization:</a:t>
            </a:r>
            <a:r>
              <a:rPr lang="en-US" sz="2000" dirty="0" smtClean="0"/>
              <a:t> Involves alternating between volume and intensity on a workout-by-workout basis within the same training week (can be done on a weekly basis as well). For example: </a:t>
            </a:r>
          </a:p>
          <a:p>
            <a:pPr algn="just" eaLnBrk="1" hangingPunct="1">
              <a:lnSpc>
                <a:spcPct val="80000"/>
              </a:lnSpc>
              <a:buFont typeface="Wingdings" charset="0"/>
              <a:buNone/>
              <a:defRPr/>
            </a:pPr>
            <a:endParaRPr lang="en-US" sz="2000" dirty="0" smtClean="0"/>
          </a:p>
          <a:p>
            <a:pPr algn="just" eaLnBrk="1" hangingPunct="1">
              <a:lnSpc>
                <a:spcPct val="80000"/>
              </a:lnSpc>
              <a:buFont typeface="Wingdings" charset="0"/>
              <a:buNone/>
              <a:defRPr/>
            </a:pPr>
            <a:r>
              <a:rPr lang="en-US" sz="2000" dirty="0" smtClean="0"/>
              <a:t>		Week One: Mon: 5 reps, Wed: 15 reps, Fri: 10 reps</a:t>
            </a:r>
          </a:p>
          <a:p>
            <a:pPr algn="just" eaLnBrk="1" hangingPunct="1">
              <a:lnSpc>
                <a:spcPct val="80000"/>
              </a:lnSpc>
              <a:buFont typeface="Wingdings" charset="0"/>
              <a:buNone/>
              <a:defRPr/>
            </a:pPr>
            <a:r>
              <a:rPr lang="en-US" sz="2000" dirty="0" smtClean="0"/>
              <a:t>		Typically used with an A-B (different exercises per day) split. So…</a:t>
            </a:r>
            <a:endParaRPr lang="en-US" sz="2000" u="sng" dirty="0" smtClean="0"/>
          </a:p>
          <a:p>
            <a:pPr algn="just" eaLnBrk="1" hangingPunct="1">
              <a:lnSpc>
                <a:spcPct val="80000"/>
              </a:lnSpc>
              <a:buFont typeface="Wingdings" charset="0"/>
              <a:buNone/>
              <a:defRPr/>
            </a:pPr>
            <a:r>
              <a:rPr lang="en-US" sz="2000" dirty="0" smtClean="0"/>
              <a:t>			</a:t>
            </a:r>
          </a:p>
          <a:p>
            <a:pPr algn="just" eaLnBrk="1" hangingPunct="1">
              <a:lnSpc>
                <a:spcPct val="80000"/>
              </a:lnSpc>
              <a:buFont typeface="Wingdings" charset="0"/>
              <a:buNone/>
              <a:defRPr/>
            </a:pPr>
            <a:r>
              <a:rPr lang="en-US" sz="2000" dirty="0" smtClean="0"/>
              <a:t>			</a:t>
            </a:r>
            <a:r>
              <a:rPr lang="en-US" sz="2000" u="sng" dirty="0" smtClean="0"/>
              <a:t>Week One</a:t>
            </a:r>
            <a:endParaRPr lang="en-US" sz="2000" dirty="0" smtClean="0"/>
          </a:p>
          <a:p>
            <a:pPr algn="just" eaLnBrk="1" hangingPunct="1">
              <a:lnSpc>
                <a:spcPct val="80000"/>
              </a:lnSpc>
              <a:buFont typeface="Wingdings" charset="0"/>
              <a:buNone/>
              <a:defRPr/>
            </a:pPr>
            <a:r>
              <a:rPr lang="en-US" sz="2000" dirty="0" smtClean="0"/>
              <a:t>			Mon	Workout A –	 </a:t>
            </a:r>
            <a:r>
              <a:rPr lang="en-US" sz="2000" dirty="0" smtClean="0">
                <a:solidFill>
                  <a:schemeClr val="bg1"/>
                </a:solidFill>
              </a:rPr>
              <a:t>1</a:t>
            </a:r>
            <a:r>
              <a:rPr lang="en-US" sz="2000" dirty="0" smtClean="0"/>
              <a:t>5 reps</a:t>
            </a:r>
          </a:p>
          <a:p>
            <a:pPr algn="just" eaLnBrk="1" hangingPunct="1">
              <a:lnSpc>
                <a:spcPct val="80000"/>
              </a:lnSpc>
              <a:buFont typeface="Wingdings" charset="0"/>
              <a:buNone/>
              <a:defRPr/>
            </a:pPr>
            <a:r>
              <a:rPr lang="en-US" sz="2000" dirty="0" smtClean="0"/>
              <a:t>			Wed 	Workout B –	 15 reps</a:t>
            </a:r>
          </a:p>
          <a:p>
            <a:pPr algn="just" eaLnBrk="1" hangingPunct="1">
              <a:lnSpc>
                <a:spcPct val="80000"/>
              </a:lnSpc>
              <a:buFont typeface="Wingdings" charset="0"/>
              <a:buNone/>
              <a:defRPr/>
            </a:pPr>
            <a:r>
              <a:rPr lang="en-US" sz="2000" dirty="0" smtClean="0"/>
              <a:t>			Fri 		Workout A –	 10 reps</a:t>
            </a:r>
          </a:p>
          <a:p>
            <a:pPr algn="just" eaLnBrk="1" hangingPunct="1">
              <a:lnSpc>
                <a:spcPct val="80000"/>
              </a:lnSpc>
              <a:buFont typeface="Wingdings" charset="0"/>
              <a:buNone/>
              <a:defRPr/>
            </a:pPr>
            <a:endParaRPr lang="en-US" sz="2000" u="sng" dirty="0" smtClean="0"/>
          </a:p>
          <a:p>
            <a:pPr algn="just" eaLnBrk="1" hangingPunct="1">
              <a:lnSpc>
                <a:spcPct val="80000"/>
              </a:lnSpc>
              <a:buFont typeface="Wingdings" charset="0"/>
              <a:buNone/>
              <a:defRPr/>
            </a:pPr>
            <a:r>
              <a:rPr lang="en-US" sz="2000" dirty="0" smtClean="0"/>
              <a:t>			</a:t>
            </a:r>
            <a:r>
              <a:rPr lang="en-US" sz="2000" u="sng" dirty="0" smtClean="0"/>
              <a:t>Week Two</a:t>
            </a:r>
            <a:endParaRPr lang="en-US" sz="2000" dirty="0" smtClean="0"/>
          </a:p>
          <a:p>
            <a:pPr algn="just" eaLnBrk="1" hangingPunct="1">
              <a:lnSpc>
                <a:spcPct val="80000"/>
              </a:lnSpc>
              <a:buFont typeface="Wingdings" charset="0"/>
              <a:buNone/>
              <a:defRPr/>
            </a:pPr>
            <a:r>
              <a:rPr lang="en-US" sz="2000" dirty="0" smtClean="0"/>
              <a:t>			Mon 	Workout B –	 </a:t>
            </a:r>
            <a:r>
              <a:rPr lang="en-US" sz="2000" dirty="0" smtClean="0">
                <a:solidFill>
                  <a:srgbClr val="FFFFFF"/>
                </a:solidFill>
              </a:rPr>
              <a:t>1</a:t>
            </a:r>
            <a:r>
              <a:rPr lang="en-US" sz="2000" dirty="0" smtClean="0"/>
              <a:t>5 reps</a:t>
            </a:r>
          </a:p>
          <a:p>
            <a:pPr algn="just" eaLnBrk="1" hangingPunct="1">
              <a:lnSpc>
                <a:spcPct val="80000"/>
              </a:lnSpc>
              <a:buFont typeface="Wingdings" charset="0"/>
              <a:buNone/>
              <a:defRPr/>
            </a:pPr>
            <a:r>
              <a:rPr lang="en-US" sz="2000" dirty="0" smtClean="0"/>
              <a:t>			Wed 	Workout A –	 15 reps</a:t>
            </a:r>
          </a:p>
          <a:p>
            <a:pPr algn="just" eaLnBrk="1" hangingPunct="1">
              <a:lnSpc>
                <a:spcPct val="80000"/>
              </a:lnSpc>
              <a:buFont typeface="Wingdings" charset="0"/>
              <a:buNone/>
              <a:defRPr/>
            </a:pPr>
            <a:r>
              <a:rPr lang="en-US" sz="2000" dirty="0"/>
              <a:t>	</a:t>
            </a:r>
            <a:r>
              <a:rPr lang="en-US" sz="2000" dirty="0" smtClean="0"/>
              <a:t>		Fri 		Workout B –	 10 reps</a:t>
            </a:r>
          </a:p>
        </p:txBody>
      </p:sp>
    </p:spTree>
    <p:extLst>
      <p:ext uri="{BB962C8B-B14F-4D97-AF65-F5344CB8AC3E}">
        <p14:creationId xmlns:p14="http://schemas.microsoft.com/office/powerpoint/2010/main" val="6931483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pPr eaLnBrk="1" hangingPunct="1">
              <a:defRPr/>
            </a:pPr>
            <a:r>
              <a:rPr lang="en-US" dirty="0" smtClean="0">
                <a:cs typeface="+mj-cs"/>
              </a:rPr>
              <a:t>Thank You…</a:t>
            </a:r>
          </a:p>
        </p:txBody>
      </p:sp>
      <p:sp>
        <p:nvSpPr>
          <p:cNvPr id="162819" name="Rectangle 3"/>
          <p:cNvSpPr>
            <a:spLocks noGrp="1" noChangeArrowheads="1"/>
          </p:cNvSpPr>
          <p:nvPr>
            <p:ph type="body" idx="1"/>
          </p:nvPr>
        </p:nvSpPr>
        <p:spPr>
          <a:xfrm>
            <a:off x="457200" y="1600200"/>
            <a:ext cx="8229600" cy="4953000"/>
          </a:xfrm>
        </p:spPr>
        <p:txBody>
          <a:bodyPr/>
          <a:lstStyle/>
          <a:p>
            <a:pPr algn="just" eaLnBrk="1" hangingPunct="1"/>
            <a:r>
              <a:rPr lang="en-US" dirty="0">
                <a:ea typeface="ＭＳ Ｐゴシック" charset="0"/>
              </a:rPr>
              <a:t>Alwyn and Rachel Cosgrove.</a:t>
            </a:r>
          </a:p>
          <a:p>
            <a:pPr algn="just" eaLnBrk="1" hangingPunct="1"/>
            <a:endParaRPr lang="en-US" sz="2800" dirty="0">
              <a:ea typeface="ＭＳ Ｐゴシック" charset="0"/>
            </a:endParaRPr>
          </a:p>
          <a:p>
            <a:pPr algn="just" eaLnBrk="1" hangingPunct="1"/>
            <a:r>
              <a:rPr lang="en-US" dirty="0">
                <a:ea typeface="ＭＳ Ｐゴシック" charset="0"/>
              </a:rPr>
              <a:t>All of you for investing in yourself to be here to get better at </a:t>
            </a:r>
            <a:r>
              <a:rPr lang="en-US" dirty="0" smtClean="0">
                <a:ea typeface="ＭＳ Ｐゴシック" charset="0"/>
              </a:rPr>
              <a:t>what you </a:t>
            </a:r>
            <a:r>
              <a:rPr lang="en-US" dirty="0">
                <a:ea typeface="ＭＳ Ｐゴシック" charset="0"/>
              </a:rPr>
              <a:t>do</a:t>
            </a:r>
            <a:r>
              <a:rPr lang="en-US" dirty="0" smtClean="0">
                <a:ea typeface="ＭＳ Ｐゴシック" charset="0"/>
              </a:rPr>
              <a:t>!</a:t>
            </a:r>
          </a:p>
          <a:p>
            <a:pPr algn="just" eaLnBrk="1" hangingPunct="1"/>
            <a:endParaRPr lang="en-US" sz="2800" dirty="0">
              <a:ea typeface="ＭＳ Ｐゴシック" charset="0"/>
            </a:endParaRPr>
          </a:p>
          <a:p>
            <a:pPr algn="just" eaLnBrk="1" hangingPunct="1"/>
            <a:r>
              <a:rPr lang="en-US" dirty="0" smtClean="0">
                <a:ea typeface="ＭＳ Ｐゴシック" charset="0"/>
              </a:rPr>
              <a:t>All of our colleagues and mentors for all they have taught and shared with us.</a:t>
            </a:r>
            <a:endParaRPr lang="en-US" dirty="0">
              <a:ea typeface="ＭＳ Ｐゴシック" charset="0"/>
            </a:endParaRPr>
          </a:p>
          <a:p>
            <a:pPr algn="just" eaLnBrk="1" hangingPunct="1"/>
            <a:endParaRPr lang="en-US" sz="2800" dirty="0">
              <a:ea typeface="ＭＳ Ｐゴシック" charset="0"/>
            </a:endParaRPr>
          </a:p>
          <a:p>
            <a:pPr algn="just" eaLnBrk="1" hangingPunct="1"/>
            <a:r>
              <a:rPr lang="en-US" dirty="0">
                <a:ea typeface="ＭＳ Ｐゴシック" charset="0"/>
              </a:rPr>
              <a:t>Perform Better</a:t>
            </a:r>
          </a:p>
          <a:p>
            <a:pPr eaLnBrk="1" hangingPunct="1"/>
            <a:endParaRPr lang="en-US" dirty="0">
              <a:latin typeface="Garamond" charset="0"/>
              <a:ea typeface="ＭＳ Ｐゴシック" charset="0"/>
            </a:endParaRPr>
          </a:p>
          <a:p>
            <a:pPr eaLnBrk="1" hangingPunct="1">
              <a:buFont typeface="Wingdings" charset="0"/>
              <a:buNone/>
            </a:pPr>
            <a:endParaRPr lang="en-US" dirty="0">
              <a:latin typeface="Garamond" charset="0"/>
              <a:ea typeface="ＭＳ Ｐゴシック" charset="0"/>
            </a:endParaRPr>
          </a:p>
          <a:p>
            <a:pPr eaLnBrk="1" hangingPunct="1">
              <a:buFont typeface="Wingdings" charset="0"/>
              <a:buNone/>
            </a:pPr>
            <a:endParaRPr lang="en-US" dirty="0">
              <a:latin typeface="Garamond" charset="0"/>
              <a:ea typeface="ＭＳ Ｐゴシック" charset="0"/>
            </a:endParaRPr>
          </a:p>
        </p:txBody>
      </p:sp>
    </p:spTree>
    <p:extLst>
      <p:ext uri="{BB962C8B-B14F-4D97-AF65-F5344CB8AC3E}">
        <p14:creationId xmlns:p14="http://schemas.microsoft.com/office/powerpoint/2010/main" val="6596011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often…</a:t>
            </a:r>
            <a:endParaRPr lang="en-US" dirty="0"/>
          </a:p>
        </p:txBody>
      </p:sp>
      <p:pic>
        <p:nvPicPr>
          <p:cNvPr id="6" name="Content Placeholder 5" descr="muscle confusion.jpg"/>
          <p:cNvPicPr>
            <a:picLocks noGrp="1" noChangeAspect="1"/>
          </p:cNvPicPr>
          <p:nvPr>
            <p:ph sz="half" idx="1"/>
          </p:nvPr>
        </p:nvPicPr>
        <p:blipFill>
          <a:blip r:embed="rId2"/>
          <a:stretch>
            <a:fillRect/>
          </a:stretch>
        </p:blipFill>
        <p:spPr>
          <a:xfrm>
            <a:off x="1366472" y="2895600"/>
            <a:ext cx="6411057" cy="2667000"/>
          </a:xfrm>
        </p:spPr>
      </p:pic>
      <p:sp>
        <p:nvSpPr>
          <p:cNvPr id="5" name="Content Placeholder 4"/>
          <p:cNvSpPr>
            <a:spLocks noGrp="1"/>
          </p:cNvSpPr>
          <p:nvPr>
            <p:ph sz="half" idx="2"/>
          </p:nvPr>
        </p:nvSpPr>
        <p:spPr>
          <a:xfrm>
            <a:off x="4800600" y="1447800"/>
            <a:ext cx="3962400" cy="4876800"/>
          </a:xfrm>
        </p:spPr>
        <p:txBody>
          <a:bodyPr/>
          <a:lstStyle/>
          <a:p>
            <a:r>
              <a:rPr lang="en-US" sz="4400" dirty="0" smtClean="0"/>
              <a:t>Muscle Confusion?</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a:t>
            </a:r>
            <a:endParaRPr lang="en-US" dirty="0"/>
          </a:p>
        </p:txBody>
      </p:sp>
      <p:sp>
        <p:nvSpPr>
          <p:cNvPr id="3" name="Content Placeholder 2"/>
          <p:cNvSpPr>
            <a:spLocks noGrp="1"/>
          </p:cNvSpPr>
          <p:nvPr>
            <p:ph idx="1"/>
          </p:nvPr>
        </p:nvSpPr>
        <p:spPr>
          <a:xfrm>
            <a:off x="457200" y="1828800"/>
            <a:ext cx="8229600" cy="4495800"/>
          </a:xfrm>
        </p:spPr>
        <p:txBody>
          <a:bodyPr/>
          <a:lstStyle/>
          <a:p>
            <a:r>
              <a:rPr lang="en-US" dirty="0" smtClean="0"/>
              <a:t>3-6 exposures</a:t>
            </a:r>
          </a:p>
          <a:p>
            <a:endParaRPr lang="en-US" dirty="0" smtClean="0"/>
          </a:p>
          <a:p>
            <a:r>
              <a:rPr lang="en-US" dirty="0" smtClean="0"/>
              <a:t>4-6 weeks on each phase</a:t>
            </a:r>
          </a:p>
          <a:p>
            <a:endParaRPr lang="en-US" dirty="0" smtClean="0"/>
          </a:p>
          <a:p>
            <a:r>
              <a:rPr lang="en-US" dirty="0" smtClean="0"/>
              <a:t>10 </a:t>
            </a:r>
            <a:r>
              <a:rPr lang="en-US" dirty="0"/>
              <a:t>p</a:t>
            </a:r>
            <a:r>
              <a:rPr lang="en-US" dirty="0" smtClean="0"/>
              <a:t>hases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733800"/>
            <a:ext cx="4648200"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304800"/>
            <a:ext cx="8229600" cy="1143000"/>
          </a:xfrm>
        </p:spPr>
        <p:txBody>
          <a:bodyPr/>
          <a:lstStyle/>
          <a:p>
            <a:pPr eaLnBrk="1" hangingPunct="1">
              <a:defRPr/>
            </a:pPr>
            <a:r>
              <a:rPr lang="en-US" sz="4000" dirty="0" smtClean="0">
                <a:cs typeface="+mj-cs"/>
              </a:rPr>
              <a:t> Select the Frequency of</a:t>
            </a:r>
            <a:br>
              <a:rPr lang="en-US" sz="4000" dirty="0" smtClean="0">
                <a:cs typeface="+mj-cs"/>
              </a:rPr>
            </a:br>
            <a:r>
              <a:rPr lang="en-US" sz="4000" dirty="0" smtClean="0">
                <a:cs typeface="+mj-cs"/>
              </a:rPr>
              <a:t>Workouts </a:t>
            </a:r>
            <a:r>
              <a:rPr lang="en-US" sz="4000" dirty="0" smtClean="0">
                <a:cs typeface="+mj-cs"/>
              </a:rPr>
              <a:t>per </a:t>
            </a:r>
            <a:r>
              <a:rPr lang="en-US" sz="4000" dirty="0" smtClean="0">
                <a:cs typeface="+mj-cs"/>
              </a:rPr>
              <a:t>Week</a:t>
            </a:r>
          </a:p>
        </p:txBody>
      </p:sp>
      <p:sp>
        <p:nvSpPr>
          <p:cNvPr id="16387" name="Rectangle 3"/>
          <p:cNvSpPr>
            <a:spLocks noGrp="1" noChangeArrowheads="1"/>
          </p:cNvSpPr>
          <p:nvPr>
            <p:ph type="body" idx="1"/>
          </p:nvPr>
        </p:nvSpPr>
        <p:spPr>
          <a:xfrm>
            <a:off x="533400" y="1828800"/>
            <a:ext cx="8226425" cy="4495800"/>
          </a:xfrm>
        </p:spPr>
        <p:txBody>
          <a:bodyPr/>
          <a:lstStyle/>
          <a:p>
            <a:pPr eaLnBrk="1" hangingPunct="1">
              <a:defRPr/>
            </a:pPr>
            <a:r>
              <a:rPr lang="en-US" sz="3000" dirty="0" smtClean="0">
                <a:cs typeface="+mn-cs"/>
              </a:rPr>
              <a:t>How many sessions per week?</a:t>
            </a:r>
          </a:p>
          <a:p>
            <a:pPr eaLnBrk="1" hangingPunct="1">
              <a:buFont typeface="Wingdings" charset="0"/>
              <a:buNone/>
              <a:defRPr/>
            </a:pPr>
            <a:endParaRPr lang="en-US" sz="3000" dirty="0" smtClean="0">
              <a:cs typeface="+mn-cs"/>
            </a:endParaRPr>
          </a:p>
          <a:p>
            <a:pPr eaLnBrk="1" hangingPunct="1">
              <a:defRPr/>
            </a:pPr>
            <a:r>
              <a:rPr lang="en-US" sz="3000" dirty="0" smtClean="0">
                <a:cs typeface="+mn-cs"/>
              </a:rPr>
              <a:t>Must be grounded in reality for your client!</a:t>
            </a:r>
          </a:p>
          <a:p>
            <a:pPr eaLnBrk="1" hangingPunct="1">
              <a:buFont typeface="Wingdings" charset="0"/>
              <a:buNone/>
              <a:defRPr/>
            </a:pPr>
            <a:endParaRPr lang="en-US" sz="3000" dirty="0" smtClean="0">
              <a:cs typeface="+mn-cs"/>
            </a:endParaRPr>
          </a:p>
          <a:p>
            <a:pPr eaLnBrk="1" hangingPunct="1">
              <a:defRPr/>
            </a:pPr>
            <a:r>
              <a:rPr lang="en-US" sz="3000" dirty="0" smtClean="0">
                <a:cs typeface="+mn-cs"/>
              </a:rPr>
              <a:t>Optimal amount of sessions for a fat loss client?</a:t>
            </a:r>
          </a:p>
        </p:txBody>
      </p:sp>
    </p:spTree>
    <p:extLst>
      <p:ext uri="{BB962C8B-B14F-4D97-AF65-F5344CB8AC3E}">
        <p14:creationId xmlns:p14="http://schemas.microsoft.com/office/powerpoint/2010/main" val="3234235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US" sz="4000" dirty="0" smtClean="0">
                <a:cs typeface="+mj-cs"/>
              </a:rPr>
              <a:t/>
            </a:r>
            <a:br>
              <a:rPr lang="en-US" sz="4000" dirty="0" smtClean="0">
                <a:cs typeface="+mj-cs"/>
              </a:rPr>
            </a:br>
            <a:r>
              <a:rPr lang="en-US" sz="4000" dirty="0" smtClean="0">
                <a:cs typeface="+mj-cs"/>
              </a:rPr>
              <a:t>Determine the Days of the Week</a:t>
            </a:r>
            <a:br>
              <a:rPr lang="en-US" sz="4000" dirty="0" smtClean="0">
                <a:cs typeface="+mj-cs"/>
              </a:rPr>
            </a:br>
            <a:r>
              <a:rPr lang="en-US" sz="4000" dirty="0" smtClean="0">
                <a:cs typeface="+mj-cs"/>
              </a:rPr>
              <a:t>for the Training Sessions</a:t>
            </a:r>
            <a:br>
              <a:rPr lang="en-US" sz="4000" dirty="0" smtClean="0">
                <a:cs typeface="+mj-cs"/>
              </a:rPr>
            </a:br>
            <a:endParaRPr lang="en-US" sz="4000" dirty="0" smtClean="0">
              <a:cs typeface="+mj-cs"/>
            </a:endParaRPr>
          </a:p>
        </p:txBody>
      </p:sp>
      <p:sp>
        <p:nvSpPr>
          <p:cNvPr id="41987" name="Rectangle 3"/>
          <p:cNvSpPr>
            <a:spLocks noGrp="1" noChangeArrowheads="1"/>
          </p:cNvSpPr>
          <p:nvPr>
            <p:ph type="body" idx="1"/>
          </p:nvPr>
        </p:nvSpPr>
        <p:spPr>
          <a:xfrm>
            <a:off x="457200" y="1828800"/>
            <a:ext cx="8229600" cy="4297363"/>
          </a:xfrm>
        </p:spPr>
        <p:txBody>
          <a:bodyPr/>
          <a:lstStyle/>
          <a:p>
            <a:pPr algn="just" eaLnBrk="1" hangingPunct="1">
              <a:lnSpc>
                <a:spcPct val="90000"/>
              </a:lnSpc>
              <a:defRPr/>
            </a:pPr>
            <a:r>
              <a:rPr lang="en-US" dirty="0" smtClean="0">
                <a:cs typeface="+mn-cs"/>
              </a:rPr>
              <a:t>Realize that the fatigue generated by one workout may influence the training effect of the next workout.</a:t>
            </a:r>
          </a:p>
          <a:p>
            <a:pPr algn="just" eaLnBrk="1" hangingPunct="1">
              <a:lnSpc>
                <a:spcPct val="90000"/>
              </a:lnSpc>
              <a:buFont typeface="Wingdings" charset="0"/>
              <a:buNone/>
              <a:defRPr/>
            </a:pPr>
            <a:endParaRPr lang="en-US" dirty="0" smtClean="0">
              <a:cs typeface="+mn-cs"/>
            </a:endParaRPr>
          </a:p>
          <a:p>
            <a:pPr algn="just" eaLnBrk="1" hangingPunct="1">
              <a:lnSpc>
                <a:spcPct val="90000"/>
              </a:lnSpc>
              <a:defRPr/>
            </a:pPr>
            <a:r>
              <a:rPr lang="en-US" dirty="0" smtClean="0">
                <a:cs typeface="+mn-cs"/>
              </a:rPr>
              <a:t>Again, reality vs. optimal.</a:t>
            </a:r>
          </a:p>
          <a:p>
            <a:pPr algn="just" eaLnBrk="1" hangingPunct="1">
              <a:lnSpc>
                <a:spcPct val="90000"/>
              </a:lnSpc>
              <a:buFont typeface="Wingdings" charset="0"/>
              <a:buNone/>
              <a:defRPr/>
            </a:pPr>
            <a:endParaRPr lang="en-US" dirty="0" smtClean="0">
              <a:cs typeface="+mn-cs"/>
            </a:endParaRPr>
          </a:p>
          <a:p>
            <a:pPr algn="just" eaLnBrk="1" hangingPunct="1">
              <a:lnSpc>
                <a:spcPct val="90000"/>
              </a:lnSpc>
              <a:defRPr/>
            </a:pPr>
            <a:r>
              <a:rPr lang="en-US" dirty="0" smtClean="0">
                <a:cs typeface="+mn-cs"/>
              </a:rPr>
              <a:t>Plan the sequence accordingly, before you plan exercise selection.</a:t>
            </a:r>
          </a:p>
        </p:txBody>
      </p:sp>
    </p:spTree>
    <p:extLst>
      <p:ext uri="{BB962C8B-B14F-4D97-AF65-F5344CB8AC3E}">
        <p14:creationId xmlns:p14="http://schemas.microsoft.com/office/powerpoint/2010/main" val="20936124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Training Week (Fat Loss)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12193523"/>
              </p:ext>
            </p:extLst>
          </p:nvPr>
        </p:nvGraphicFramePr>
        <p:xfrm>
          <a:off x="247650" y="1676400"/>
          <a:ext cx="8648700" cy="4227512"/>
        </p:xfrm>
        <a:graphic>
          <a:graphicData uri="http://schemas.openxmlformats.org/presentationml/2006/ole">
            <mc:AlternateContent xmlns:mc="http://schemas.openxmlformats.org/markup-compatibility/2006">
              <mc:Choice xmlns:v="urn:schemas-microsoft-com:vml" Requires="v">
                <p:oleObj spid="_x0000_s1065" name="Document" r:id="rId4" imgW="8369300" imgH="2895600" progId="Word.Document.12">
                  <p:embed/>
                </p:oleObj>
              </mc:Choice>
              <mc:Fallback>
                <p:oleObj name="Document" r:id="rId4" imgW="8369300" imgH="2895600" progId="Word.Document.12">
                  <p:embed/>
                  <p:pic>
                    <p:nvPicPr>
                      <p:cNvPr id="0" name=""/>
                      <p:cNvPicPr/>
                      <p:nvPr/>
                    </p:nvPicPr>
                    <p:blipFill>
                      <a:blip r:embed="rId5"/>
                      <a:stretch>
                        <a:fillRect/>
                      </a:stretch>
                    </p:blipFill>
                    <p:spPr>
                      <a:xfrm>
                        <a:off x="247650" y="1676400"/>
                        <a:ext cx="8648700" cy="4227512"/>
                      </a:xfrm>
                      <a:prstGeom prst="rect">
                        <a:avLst/>
                      </a:prstGeom>
                    </p:spPr>
                  </p:pic>
                </p:oleObj>
              </mc:Fallback>
            </mc:AlternateContent>
          </a:graphicData>
        </a:graphic>
      </p:graphicFrame>
    </p:spTree>
    <p:extLst>
      <p:ext uri="{BB962C8B-B14F-4D97-AF65-F5344CB8AC3E}">
        <p14:creationId xmlns:p14="http://schemas.microsoft.com/office/powerpoint/2010/main" val="25961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p:txBody>
          <a:bodyPr/>
          <a:lstStyle/>
          <a:p>
            <a:pPr eaLnBrk="1" hangingPunct="1">
              <a:defRPr/>
            </a:pPr>
            <a:r>
              <a:rPr lang="en-US" dirty="0" smtClean="0">
                <a:cs typeface="+mj-cs"/>
              </a:rPr>
              <a:t>Programming Variables</a:t>
            </a:r>
          </a:p>
        </p:txBody>
      </p:sp>
      <p:sp>
        <p:nvSpPr>
          <p:cNvPr id="275459" name="Rectangle 3"/>
          <p:cNvSpPr>
            <a:spLocks noGrp="1" noChangeArrowheads="1"/>
          </p:cNvSpPr>
          <p:nvPr>
            <p:ph type="body" idx="1"/>
          </p:nvPr>
        </p:nvSpPr>
        <p:spPr/>
        <p:txBody>
          <a:bodyPr/>
          <a:lstStyle/>
          <a:p>
            <a:pPr marL="0" indent="0" eaLnBrk="1" hangingPunct="1">
              <a:buNone/>
              <a:defRPr/>
            </a:pPr>
            <a:r>
              <a:rPr lang="en-US" dirty="0" smtClean="0">
                <a:effectLst/>
                <a:cs typeface="+mn-cs"/>
              </a:rPr>
              <a:t>1. Repetitions</a:t>
            </a:r>
          </a:p>
          <a:p>
            <a:pPr marL="0" indent="0" eaLnBrk="1" hangingPunct="1">
              <a:buNone/>
              <a:defRPr/>
            </a:pPr>
            <a:r>
              <a:rPr lang="en-US" dirty="0" smtClean="0">
                <a:effectLst/>
                <a:cs typeface="+mn-cs"/>
              </a:rPr>
              <a:t>2. Sets</a:t>
            </a:r>
          </a:p>
          <a:p>
            <a:pPr marL="0" indent="0" eaLnBrk="1" hangingPunct="1">
              <a:buNone/>
              <a:defRPr/>
            </a:pPr>
            <a:r>
              <a:rPr lang="en-US" dirty="0" smtClean="0">
                <a:effectLst/>
                <a:cs typeface="+mn-cs"/>
              </a:rPr>
              <a:t>3. </a:t>
            </a:r>
            <a:r>
              <a:rPr lang="en-US" u="sng" dirty="0" smtClean="0">
                <a:effectLst/>
                <a:cs typeface="+mn-cs"/>
              </a:rPr>
              <a:t>Loading</a:t>
            </a:r>
          </a:p>
          <a:p>
            <a:pPr marL="0" indent="0" eaLnBrk="1" hangingPunct="1">
              <a:buNone/>
              <a:defRPr/>
            </a:pPr>
            <a:r>
              <a:rPr lang="en-US" dirty="0" smtClean="0">
                <a:effectLst/>
                <a:cs typeface="+mn-cs"/>
              </a:rPr>
              <a:t>4. Tempo</a:t>
            </a:r>
          </a:p>
          <a:p>
            <a:pPr marL="0" indent="0" eaLnBrk="1" hangingPunct="1">
              <a:buNone/>
              <a:defRPr/>
            </a:pPr>
            <a:r>
              <a:rPr lang="en-US" dirty="0" smtClean="0">
                <a:effectLst/>
                <a:cs typeface="+mn-cs"/>
              </a:rPr>
              <a:t>5. Rest Periods</a:t>
            </a:r>
          </a:p>
          <a:p>
            <a:pPr marL="0" indent="0" eaLnBrk="1" hangingPunct="1">
              <a:buNone/>
              <a:defRPr/>
            </a:pPr>
            <a:r>
              <a:rPr lang="en-US" dirty="0" smtClean="0">
                <a:effectLst/>
                <a:cs typeface="+mn-cs"/>
              </a:rPr>
              <a:t>6. </a:t>
            </a:r>
            <a:r>
              <a:rPr lang="en-US" u="sng" dirty="0" smtClean="0">
                <a:effectLst/>
                <a:cs typeface="+mn-cs"/>
              </a:rPr>
              <a:t>Exercise Selection</a:t>
            </a:r>
            <a:r>
              <a:rPr lang="en-US" dirty="0" smtClean="0">
                <a:effectLst/>
                <a:cs typeface="+mn-cs"/>
              </a:rPr>
              <a:t> (most individualized)</a:t>
            </a:r>
            <a:endParaRPr lang="en-US" u="sng" dirty="0" smtClean="0">
              <a:effectLst/>
              <a:cs typeface="+mn-cs"/>
            </a:endParaRPr>
          </a:p>
        </p:txBody>
      </p:sp>
    </p:spTree>
    <p:extLst>
      <p:ext uri="{BB962C8B-B14F-4D97-AF65-F5344CB8AC3E}">
        <p14:creationId xmlns:p14="http://schemas.microsoft.com/office/powerpoint/2010/main" val="2380569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5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5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457200" y="1447800"/>
            <a:ext cx="8229600" cy="4678363"/>
          </a:xfrm>
        </p:spPr>
        <p:txBody>
          <a:bodyPr/>
          <a:lstStyle/>
          <a:p>
            <a:pPr algn="just">
              <a:buSzPct val="100000"/>
              <a:buFont typeface="Wingdings" charset="2"/>
              <a:buChar char="§"/>
              <a:defRPr/>
            </a:pPr>
            <a:r>
              <a:rPr lang="en-US" sz="2700" dirty="0" smtClean="0">
                <a:effectLst/>
              </a:rPr>
              <a:t>What </a:t>
            </a:r>
            <a:r>
              <a:rPr lang="en-US" sz="2700" dirty="0">
                <a:effectLst/>
              </a:rPr>
              <a:t>is the single most important acute exercise </a:t>
            </a:r>
            <a:r>
              <a:rPr lang="en-US" sz="2700" dirty="0" smtClean="0">
                <a:effectLst/>
              </a:rPr>
              <a:t>variable?</a:t>
            </a:r>
            <a:endParaRPr lang="en-US" sz="2700" dirty="0">
              <a:effectLst/>
            </a:endParaRPr>
          </a:p>
          <a:p>
            <a:pPr marL="0" indent="0" algn="just">
              <a:buSzPct val="100000"/>
              <a:buFont typeface="Wingdings" charset="0"/>
              <a:buNone/>
              <a:defRPr/>
            </a:pPr>
            <a:endParaRPr lang="en-US" sz="2700" dirty="0" smtClean="0">
              <a:effectLst/>
            </a:endParaRPr>
          </a:p>
          <a:p>
            <a:pPr algn="just">
              <a:buSzPct val="100000"/>
              <a:buFont typeface="Wingdings" charset="2"/>
              <a:buChar char="§"/>
              <a:defRPr/>
            </a:pPr>
            <a:r>
              <a:rPr lang="en-US" sz="2700" dirty="0" smtClean="0">
                <a:effectLst/>
              </a:rPr>
              <a:t>Reps </a:t>
            </a:r>
            <a:r>
              <a:rPr lang="en-US" sz="2700" dirty="0">
                <a:effectLst/>
              </a:rPr>
              <a:t>dictate the load </a:t>
            </a:r>
            <a:r>
              <a:rPr lang="en-US" sz="2700" dirty="0" smtClean="0">
                <a:effectLst/>
              </a:rPr>
              <a:t>- </a:t>
            </a:r>
            <a:r>
              <a:rPr lang="en-US" sz="2700" dirty="0">
                <a:effectLst/>
              </a:rPr>
              <a:t>overload principle</a:t>
            </a:r>
          </a:p>
          <a:p>
            <a:pPr marL="0" indent="0" algn="just">
              <a:buSzPct val="100000"/>
              <a:buFont typeface="Wingdings" charset="0"/>
              <a:buNone/>
              <a:defRPr/>
            </a:pPr>
            <a:endParaRPr lang="en-US" sz="2700" dirty="0">
              <a:effectLst/>
            </a:endParaRPr>
          </a:p>
          <a:p>
            <a:pPr algn="just">
              <a:buSzPct val="100000"/>
              <a:buFont typeface="Wingdings" charset="2"/>
              <a:buChar char="§"/>
              <a:defRPr/>
            </a:pPr>
            <a:r>
              <a:rPr lang="en-US" sz="2700" dirty="0" smtClean="0">
                <a:effectLst/>
              </a:rPr>
              <a:t>Reps follow </a:t>
            </a:r>
            <a:r>
              <a:rPr lang="en-US" sz="2700" dirty="0">
                <a:effectLst/>
              </a:rPr>
              <a:t>a neural-metabolic continuum</a:t>
            </a:r>
          </a:p>
          <a:p>
            <a:pPr lvl="1">
              <a:buFont typeface="Wingdings" charset="0"/>
              <a:buNone/>
              <a:defRPr/>
            </a:pPr>
            <a:endParaRPr lang="en-US" sz="2400" dirty="0" smtClean="0">
              <a:effectLst/>
            </a:endParaRPr>
          </a:p>
          <a:p>
            <a:pPr marL="342900" lvl="1" indent="-342900" algn="ctr">
              <a:buFont typeface="Wingdings" charset="0"/>
              <a:buNone/>
              <a:tabLst>
                <a:tab pos="976313" algn="l"/>
              </a:tabLst>
              <a:defRPr/>
            </a:pPr>
            <a:r>
              <a:rPr lang="en-US" sz="2400" dirty="0" smtClean="0">
                <a:effectLst/>
              </a:rPr>
              <a:t>REPS:</a:t>
            </a:r>
            <a:r>
              <a:rPr lang="en-US" sz="1800" dirty="0" smtClean="0">
                <a:effectLst/>
              </a:rPr>
              <a:t>  </a:t>
            </a:r>
            <a:r>
              <a:rPr lang="en-US" sz="2400" dirty="0" smtClean="0">
                <a:effectLst/>
              </a:rPr>
              <a:t>1 2 3 4 5 6 7 8 9 10 11 12 13 14 15...16 17...20+</a:t>
            </a:r>
          </a:p>
          <a:p>
            <a:pPr marL="342900" lvl="1" indent="-342900" algn="ctr">
              <a:buFont typeface="Wingdings" charset="0"/>
              <a:buNone/>
              <a:tabLst>
                <a:tab pos="976313" algn="l"/>
              </a:tabLst>
              <a:defRPr/>
            </a:pPr>
            <a:r>
              <a:rPr lang="en-US" sz="2400" dirty="0" smtClean="0">
                <a:effectLst/>
              </a:rPr>
              <a:t>%RM: 100%..............................................................50%-</a:t>
            </a:r>
          </a:p>
          <a:p>
            <a:pPr marL="342900" lvl="1" indent="-342900" algn="ctr">
              <a:buFont typeface="Wingdings" charset="0"/>
              <a:buNone/>
              <a:tabLst>
                <a:tab pos="976313" algn="l"/>
              </a:tabLst>
              <a:defRPr/>
            </a:pPr>
            <a:r>
              <a:rPr lang="en-US" sz="2400" dirty="0" smtClean="0">
                <a:effectLst/>
              </a:rPr>
              <a:t>NEURAL………………….…..….METABOLIC</a:t>
            </a:r>
          </a:p>
          <a:p>
            <a:pPr algn="ctr">
              <a:buFont typeface="Wingdings" charset="0"/>
              <a:buNone/>
              <a:defRPr/>
            </a:pPr>
            <a:endParaRPr lang="en-US" sz="2800" dirty="0">
              <a:effectLst/>
            </a:endParaRPr>
          </a:p>
          <a:p>
            <a:pPr>
              <a:defRPr/>
            </a:pPr>
            <a:endParaRPr lang="en-US" sz="2800" dirty="0">
              <a:effectLst/>
            </a:endParaRPr>
          </a:p>
          <a:p>
            <a:pPr>
              <a:defRPr/>
            </a:pPr>
            <a:endParaRPr lang="en-US" sz="2800" dirty="0">
              <a:effectLst/>
            </a:endParaRPr>
          </a:p>
          <a:p>
            <a:pPr>
              <a:defRPr/>
            </a:pPr>
            <a:endParaRPr lang="en-US" sz="2800" dirty="0"/>
          </a:p>
        </p:txBody>
      </p:sp>
      <p:sp>
        <p:nvSpPr>
          <p:cNvPr id="102404" name="Text Box 4"/>
          <p:cNvSpPr txBox="1">
            <a:spLocks noChangeArrowheads="1"/>
          </p:cNvSpPr>
          <p:nvPr/>
        </p:nvSpPr>
        <p:spPr bwMode="auto">
          <a:xfrm>
            <a:off x="0" y="4572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4000" dirty="0">
                <a:latin typeface="+mj-lt"/>
              </a:rPr>
              <a:t>How Many Reps/Sets?</a:t>
            </a:r>
          </a:p>
        </p:txBody>
      </p:sp>
    </p:spTree>
    <p:extLst>
      <p:ext uri="{BB962C8B-B14F-4D97-AF65-F5344CB8AC3E}">
        <p14:creationId xmlns:p14="http://schemas.microsoft.com/office/powerpoint/2010/main" val="1915688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0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0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rrowheads="1"/>
          </p:cNvSpPr>
          <p:nvPr>
            <p:ph type="title"/>
          </p:nvPr>
        </p:nvSpPr>
        <p:spPr/>
        <p:txBody>
          <a:bodyPr/>
          <a:lstStyle/>
          <a:p>
            <a:r>
              <a:rPr lang="en-US" dirty="0" smtClean="0"/>
              <a:t>How ‘</a:t>
            </a:r>
            <a:r>
              <a:rPr lang="en-US" altLang="ja-JP" dirty="0" smtClean="0"/>
              <a:t>bout </a:t>
            </a:r>
            <a:r>
              <a:rPr lang="en-US" altLang="ja-JP" dirty="0" smtClean="0"/>
              <a:t>exercise selection?</a:t>
            </a:r>
            <a:endParaRPr lang="en-US" dirty="0" smtClean="0"/>
          </a:p>
        </p:txBody>
      </p:sp>
      <p:sp>
        <p:nvSpPr>
          <p:cNvPr id="11266" name="Rectangle 3"/>
          <p:cNvSpPr>
            <a:spLocks noGrp="1" noChangeArrowheads="1"/>
          </p:cNvSpPr>
          <p:nvPr>
            <p:ph idx="1"/>
          </p:nvPr>
        </p:nvSpPr>
        <p:spPr>
          <a:xfrm>
            <a:off x="457200" y="1524000"/>
            <a:ext cx="8229600" cy="4800600"/>
          </a:xfrm>
        </p:spPr>
        <p:txBody>
          <a:bodyPr/>
          <a:lstStyle/>
          <a:p>
            <a:pPr algn="just"/>
            <a:r>
              <a:rPr lang="en-US" dirty="0" smtClean="0"/>
              <a:t>A whole lot to say here…later.</a:t>
            </a:r>
          </a:p>
          <a:p>
            <a:pPr algn="just"/>
            <a:endParaRPr lang="en-US" dirty="0" smtClean="0"/>
          </a:p>
          <a:p>
            <a:pPr algn="just"/>
            <a:r>
              <a:rPr lang="en-US" dirty="0" smtClean="0"/>
              <a:t>Exercise progressions and regressions.</a:t>
            </a:r>
          </a:p>
          <a:p>
            <a:pPr algn="just"/>
            <a:endParaRPr lang="en-US" dirty="0"/>
          </a:p>
          <a:p>
            <a:pPr algn="just"/>
            <a:r>
              <a:rPr lang="en-US" dirty="0" smtClean="0"/>
              <a:t>May be the least important variable, but the most discussed?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p:nvPr>
        </p:nvSpPr>
        <p:spPr/>
        <p:txBody>
          <a:bodyPr/>
          <a:lstStyle/>
          <a:p>
            <a:r>
              <a:rPr lang="en-US" sz="4000" dirty="0" smtClean="0"/>
              <a:t>Workout Components</a:t>
            </a:r>
          </a:p>
        </p:txBody>
      </p:sp>
      <p:sp>
        <p:nvSpPr>
          <p:cNvPr id="15362" name="Rectangle 3"/>
          <p:cNvSpPr>
            <a:spLocks noGrp="1" noChangeArrowheads="1"/>
          </p:cNvSpPr>
          <p:nvPr>
            <p:ph idx="1"/>
          </p:nvPr>
        </p:nvSpPr>
        <p:spPr>
          <a:xfrm>
            <a:off x="457200" y="1524000"/>
            <a:ext cx="8229600" cy="4800600"/>
          </a:xfrm>
        </p:spPr>
        <p:txBody>
          <a:bodyPr/>
          <a:lstStyle/>
          <a:p>
            <a:pPr algn="just"/>
            <a:r>
              <a:rPr lang="en-US" dirty="0" smtClean="0"/>
              <a:t>Metabolic Ramping - a.k.a RAMP (Range of Motion, Activation, Movement Prep)</a:t>
            </a:r>
          </a:p>
          <a:p>
            <a:pPr algn="just"/>
            <a:r>
              <a:rPr lang="en-US" dirty="0" smtClean="0"/>
              <a:t>Core</a:t>
            </a:r>
          </a:p>
          <a:p>
            <a:pPr algn="just"/>
            <a:r>
              <a:rPr lang="en-US" dirty="0" smtClean="0"/>
              <a:t>Combination/Power Development</a:t>
            </a:r>
          </a:p>
          <a:p>
            <a:pPr algn="just"/>
            <a:r>
              <a:rPr lang="en-US" dirty="0" smtClean="0"/>
              <a:t>Strength/Resistance Training</a:t>
            </a:r>
          </a:p>
          <a:p>
            <a:pPr algn="just"/>
            <a:r>
              <a:rPr lang="en-US" dirty="0" smtClean="0"/>
              <a:t>Energy System Training</a:t>
            </a:r>
          </a:p>
          <a:p>
            <a:pPr algn="just"/>
            <a:r>
              <a:rPr lang="en-US" dirty="0" smtClean="0"/>
              <a:t>Regeneration</a:t>
            </a:r>
          </a:p>
          <a:p>
            <a:endParaRPr lang="en-US" dirty="0" smtClean="0"/>
          </a:p>
          <a:p>
            <a:pPr lvl="1">
              <a:buFont typeface="Wingdings" pitchFamily="2" charset="2"/>
              <a:buNone/>
            </a:pP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RAMP</a:t>
            </a:r>
          </a:p>
        </p:txBody>
      </p:sp>
      <p:sp>
        <p:nvSpPr>
          <p:cNvPr id="19459" name="Rectangle 3"/>
          <p:cNvSpPr>
            <a:spLocks noGrp="1" noChangeArrowheads="1"/>
          </p:cNvSpPr>
          <p:nvPr>
            <p:ph type="body" idx="1"/>
          </p:nvPr>
        </p:nvSpPr>
        <p:spPr>
          <a:xfrm>
            <a:off x="838200" y="1447800"/>
            <a:ext cx="7620000" cy="4800600"/>
          </a:xfrm>
        </p:spPr>
        <p:txBody>
          <a:bodyPr/>
          <a:lstStyle/>
          <a:p>
            <a:pPr algn="just">
              <a:lnSpc>
                <a:spcPct val="90000"/>
              </a:lnSpc>
            </a:pPr>
            <a:r>
              <a:rPr lang="en-US" u="sng" dirty="0"/>
              <a:t>Range of Motion</a:t>
            </a:r>
            <a:r>
              <a:rPr lang="en-US" dirty="0"/>
              <a:t>: Stretching and/or mobility exercises.</a:t>
            </a:r>
          </a:p>
          <a:p>
            <a:pPr algn="just">
              <a:lnSpc>
                <a:spcPct val="90000"/>
              </a:lnSpc>
            </a:pPr>
            <a:endParaRPr lang="en-US" sz="2200" dirty="0"/>
          </a:p>
          <a:p>
            <a:pPr algn="just">
              <a:lnSpc>
                <a:spcPct val="90000"/>
              </a:lnSpc>
            </a:pPr>
            <a:r>
              <a:rPr lang="en-US" u="sng" dirty="0"/>
              <a:t>Activation</a:t>
            </a:r>
            <a:r>
              <a:rPr lang="en-US" dirty="0" smtClean="0"/>
              <a:t>: </a:t>
            </a:r>
            <a:r>
              <a:rPr lang="en-US" dirty="0"/>
              <a:t>Specific activation exercises for the often inhibited muscles around the hips and shoulder blades.</a:t>
            </a:r>
          </a:p>
          <a:p>
            <a:pPr algn="just">
              <a:lnSpc>
                <a:spcPct val="90000"/>
              </a:lnSpc>
              <a:buFontTx/>
              <a:buNone/>
            </a:pPr>
            <a:endParaRPr lang="en-US" sz="2200" dirty="0"/>
          </a:p>
          <a:p>
            <a:pPr algn="just">
              <a:lnSpc>
                <a:spcPct val="90000"/>
              </a:lnSpc>
            </a:pPr>
            <a:r>
              <a:rPr lang="en-US" u="sng" dirty="0"/>
              <a:t>Movement Preparation</a:t>
            </a:r>
            <a:r>
              <a:rPr lang="en-US" dirty="0"/>
              <a:t>: Dynamic </a:t>
            </a:r>
            <a:r>
              <a:rPr lang="en-US" dirty="0" smtClean="0"/>
              <a:t>stretch-ing </a:t>
            </a:r>
            <a:r>
              <a:rPr lang="en-US" dirty="0"/>
              <a:t>and movements that </a:t>
            </a:r>
            <a:r>
              <a:rPr lang="en-US" dirty="0" smtClean="0"/>
              <a:t>take </a:t>
            </a:r>
            <a:r>
              <a:rPr lang="en-US" dirty="0"/>
              <a:t>the body through large excursions and multiple planes of motion.</a:t>
            </a:r>
          </a:p>
        </p:txBody>
      </p:sp>
    </p:spTree>
    <p:extLst>
      <p:ext uri="{BB962C8B-B14F-4D97-AF65-F5344CB8AC3E}">
        <p14:creationId xmlns:p14="http://schemas.microsoft.com/office/powerpoint/2010/main" val="24843369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Principle Based Training</a:t>
            </a:r>
            <a:endParaRPr lang="en-US" dirty="0"/>
          </a:p>
        </p:txBody>
      </p:sp>
      <p:sp>
        <p:nvSpPr>
          <p:cNvPr id="3" name="Content Placeholder 2"/>
          <p:cNvSpPr>
            <a:spLocks noGrp="1"/>
          </p:cNvSpPr>
          <p:nvPr>
            <p:ph idx="1"/>
          </p:nvPr>
        </p:nvSpPr>
        <p:spPr/>
        <p:txBody>
          <a:bodyPr/>
          <a:lstStyle/>
          <a:p>
            <a:pPr>
              <a:defRPr/>
            </a:pPr>
            <a:r>
              <a:rPr lang="en-US" dirty="0" smtClean="0"/>
              <a:t>Systems vs. Tools</a:t>
            </a:r>
          </a:p>
          <a:p>
            <a:pPr>
              <a:defRPr/>
            </a:pPr>
            <a:endParaRPr lang="en-US" dirty="0"/>
          </a:p>
          <a:p>
            <a:pPr>
              <a:defRPr/>
            </a:pPr>
            <a:r>
              <a:rPr lang="en-US" dirty="0" smtClean="0"/>
              <a:t>Systems vs. Randomization</a:t>
            </a:r>
          </a:p>
          <a:p>
            <a:pPr>
              <a:defRPr/>
            </a:pPr>
            <a:endParaRPr lang="en-US" dirty="0"/>
          </a:p>
          <a:p>
            <a:pPr>
              <a:defRPr/>
            </a:pPr>
            <a:r>
              <a:rPr lang="en-US" dirty="0" smtClean="0"/>
              <a:t>Programs vs. Workouts - Review</a:t>
            </a:r>
          </a:p>
        </p:txBody>
      </p:sp>
    </p:spTree>
    <p:extLst>
      <p:ext uri="{BB962C8B-B14F-4D97-AF65-F5344CB8AC3E}">
        <p14:creationId xmlns:p14="http://schemas.microsoft.com/office/powerpoint/2010/main" val="278331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r>
              <a:rPr lang="en-US" dirty="0"/>
              <a:t>Purpose of RAMP</a:t>
            </a:r>
          </a:p>
        </p:txBody>
      </p:sp>
      <p:sp>
        <p:nvSpPr>
          <p:cNvPr id="21507" name="Rectangle 3"/>
          <p:cNvSpPr>
            <a:spLocks noGrp="1" noChangeArrowheads="1"/>
          </p:cNvSpPr>
          <p:nvPr>
            <p:ph type="body" idx="1"/>
          </p:nvPr>
        </p:nvSpPr>
        <p:spPr>
          <a:xfrm>
            <a:off x="457200" y="1524000"/>
            <a:ext cx="8229600" cy="4800600"/>
          </a:xfrm>
        </p:spPr>
        <p:txBody>
          <a:bodyPr/>
          <a:lstStyle/>
          <a:p>
            <a:pPr marL="609600" indent="-609600" algn="just">
              <a:lnSpc>
                <a:spcPct val="80000"/>
              </a:lnSpc>
            </a:pPr>
            <a:r>
              <a:rPr lang="en-US" sz="2000" dirty="0"/>
              <a:t>Addresses soft tissue quality (via the foam roll and the lacrosse ball)</a:t>
            </a:r>
            <a:r>
              <a:rPr lang="en-US" sz="2000" dirty="0" smtClean="0"/>
              <a:t>.</a:t>
            </a:r>
          </a:p>
          <a:p>
            <a:pPr marL="609600" indent="-609600" algn="just">
              <a:lnSpc>
                <a:spcPct val="80000"/>
              </a:lnSpc>
            </a:pPr>
            <a:endParaRPr lang="en-US" sz="2000" dirty="0"/>
          </a:p>
          <a:p>
            <a:pPr marL="609600" indent="-609600" algn="just">
              <a:lnSpc>
                <a:spcPct val="80000"/>
              </a:lnSpc>
            </a:pPr>
            <a:r>
              <a:rPr lang="en-US" sz="2000" dirty="0" smtClean="0"/>
              <a:t>Improves </a:t>
            </a:r>
            <a:r>
              <a:rPr lang="en-US" sz="2000" dirty="0"/>
              <a:t>muscle length/extensibility.</a:t>
            </a:r>
          </a:p>
          <a:p>
            <a:pPr marL="609600" indent="-609600" algn="just">
              <a:lnSpc>
                <a:spcPct val="80000"/>
              </a:lnSpc>
            </a:pPr>
            <a:endParaRPr lang="en-US" sz="2000" dirty="0"/>
          </a:p>
          <a:p>
            <a:pPr marL="609600" indent="-609600" algn="just">
              <a:lnSpc>
                <a:spcPct val="80000"/>
              </a:lnSpc>
            </a:pPr>
            <a:r>
              <a:rPr lang="en-US" sz="2000" dirty="0"/>
              <a:t>Improves mobility of the joints.</a:t>
            </a:r>
          </a:p>
          <a:p>
            <a:pPr marL="609600" indent="-609600" algn="just">
              <a:lnSpc>
                <a:spcPct val="80000"/>
              </a:lnSpc>
            </a:pPr>
            <a:endParaRPr lang="en-US" sz="2000" dirty="0"/>
          </a:p>
          <a:p>
            <a:pPr marL="609600" indent="-609600" algn="just">
              <a:lnSpc>
                <a:spcPct val="80000"/>
              </a:lnSpc>
            </a:pPr>
            <a:r>
              <a:rPr lang="en-US" sz="2000" dirty="0"/>
              <a:t>Elevates body/core temperature and increases blood flow.</a:t>
            </a:r>
          </a:p>
          <a:p>
            <a:pPr marL="609600" indent="-609600" algn="just">
              <a:lnSpc>
                <a:spcPct val="80000"/>
              </a:lnSpc>
            </a:pPr>
            <a:endParaRPr lang="en-US" sz="2000" dirty="0"/>
          </a:p>
          <a:p>
            <a:pPr marL="609600" indent="-609600" algn="just">
              <a:lnSpc>
                <a:spcPct val="80000"/>
              </a:lnSpc>
            </a:pPr>
            <a:r>
              <a:rPr lang="en-US" sz="2000" dirty="0"/>
              <a:t>Takes the body through multiple planes of movement to improve </a:t>
            </a:r>
            <a:r>
              <a:rPr lang="en-US" sz="2000" dirty="0" smtClean="0"/>
              <a:t>mobility.</a:t>
            </a:r>
            <a:endParaRPr lang="en-US" sz="2000" dirty="0"/>
          </a:p>
          <a:p>
            <a:pPr marL="609600" indent="-609600" algn="just">
              <a:lnSpc>
                <a:spcPct val="80000"/>
              </a:lnSpc>
            </a:pPr>
            <a:endParaRPr lang="en-US" sz="2000" dirty="0"/>
          </a:p>
          <a:p>
            <a:pPr marL="609600" indent="-609600" algn="just">
              <a:lnSpc>
                <a:spcPct val="80000"/>
              </a:lnSpc>
            </a:pPr>
            <a:r>
              <a:rPr lang="en-US" sz="2000" dirty="0" smtClean="0"/>
              <a:t>Charges </a:t>
            </a:r>
            <a:r>
              <a:rPr lang="en-US" sz="2000" dirty="0"/>
              <a:t>up and excites the nervous system to prepare the body for the demands of the workout and movement patterns (exercises) that will follow. Prepares the body for the squat, bend, single leg stance, lunge, push, </a:t>
            </a:r>
            <a:r>
              <a:rPr lang="en-US" sz="2000" dirty="0" smtClean="0"/>
              <a:t>pull, </a:t>
            </a:r>
            <a:r>
              <a:rPr lang="en-US" sz="2000" dirty="0"/>
              <a:t>and core movements.</a:t>
            </a:r>
          </a:p>
          <a:p>
            <a:pPr marL="609600" indent="-609600">
              <a:lnSpc>
                <a:spcPct val="80000"/>
              </a:lnSpc>
              <a:buFontTx/>
              <a:buAutoNum type="arabicPeriod"/>
            </a:pPr>
            <a:endParaRPr lang="en-US" sz="1400" dirty="0"/>
          </a:p>
          <a:p>
            <a:pPr marL="609600" indent="-609600">
              <a:lnSpc>
                <a:spcPct val="80000"/>
              </a:lnSpc>
            </a:pPr>
            <a:endParaRPr lang="en-US" sz="1400" dirty="0"/>
          </a:p>
          <a:p>
            <a:pPr marL="609600" indent="-609600">
              <a:lnSpc>
                <a:spcPct val="80000"/>
              </a:lnSpc>
            </a:pPr>
            <a:endParaRPr lang="en-US" sz="1400" dirty="0"/>
          </a:p>
          <a:p>
            <a:pPr marL="609600" indent="-609600">
              <a:lnSpc>
                <a:spcPct val="80000"/>
              </a:lnSpc>
            </a:pPr>
            <a:endParaRPr lang="en-US" sz="1400" dirty="0"/>
          </a:p>
          <a:p>
            <a:pPr marL="609600" indent="-609600">
              <a:lnSpc>
                <a:spcPct val="80000"/>
              </a:lnSpc>
            </a:pPr>
            <a:endParaRPr lang="en-US" sz="1400" dirty="0"/>
          </a:p>
        </p:txBody>
      </p:sp>
    </p:spTree>
    <p:extLst>
      <p:ext uri="{BB962C8B-B14F-4D97-AF65-F5344CB8AC3E}">
        <p14:creationId xmlns:p14="http://schemas.microsoft.com/office/powerpoint/2010/main" val="16148188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Principles and </a:t>
            </a:r>
            <a:r>
              <a:rPr lang="en-US" dirty="0" smtClean="0"/>
              <a:t>Guidelines</a:t>
            </a:r>
            <a:endParaRPr lang="en-US" dirty="0"/>
          </a:p>
        </p:txBody>
      </p:sp>
      <p:sp>
        <p:nvSpPr>
          <p:cNvPr id="17411" name="Rectangle 3"/>
          <p:cNvSpPr>
            <a:spLocks noGrp="1" noChangeArrowheads="1"/>
          </p:cNvSpPr>
          <p:nvPr>
            <p:ph type="body" idx="1"/>
          </p:nvPr>
        </p:nvSpPr>
        <p:spPr/>
        <p:txBody>
          <a:bodyPr/>
          <a:lstStyle/>
          <a:p>
            <a:pPr algn="just">
              <a:lnSpc>
                <a:spcPct val="90000"/>
              </a:lnSpc>
            </a:pPr>
            <a:r>
              <a:rPr lang="en-US" sz="2400" dirty="0"/>
              <a:t>Start ground based, lower intensity, less </a:t>
            </a:r>
            <a:r>
              <a:rPr lang="en-US" sz="2400" dirty="0" smtClean="0"/>
              <a:t>complex </a:t>
            </a:r>
            <a:r>
              <a:rPr lang="en-US" sz="2400" dirty="0"/>
              <a:t>- standing </a:t>
            </a:r>
            <a:r>
              <a:rPr lang="en-US" sz="2400" dirty="0" smtClean="0"/>
              <a:t> in </a:t>
            </a:r>
            <a:r>
              <a:rPr lang="en-US" sz="2400" dirty="0"/>
              <a:t>place </a:t>
            </a:r>
            <a:r>
              <a:rPr lang="en-US" sz="2400" dirty="0" smtClean="0"/>
              <a:t>- </a:t>
            </a:r>
            <a:r>
              <a:rPr lang="en-US" sz="2400" dirty="0"/>
              <a:t>moving, dynamic, higher intensity, more </a:t>
            </a:r>
            <a:r>
              <a:rPr lang="en-US" sz="2400" dirty="0" smtClean="0"/>
              <a:t>complexity.</a:t>
            </a:r>
            <a:endParaRPr lang="en-US" sz="2400" dirty="0"/>
          </a:p>
          <a:p>
            <a:pPr algn="just">
              <a:lnSpc>
                <a:spcPct val="90000"/>
              </a:lnSpc>
            </a:pPr>
            <a:endParaRPr lang="en-US" sz="2400" dirty="0"/>
          </a:p>
          <a:p>
            <a:pPr algn="just">
              <a:lnSpc>
                <a:spcPct val="90000"/>
              </a:lnSpc>
            </a:pPr>
            <a:r>
              <a:rPr lang="en-US" sz="2400" dirty="0" smtClean="0"/>
              <a:t>Inhibition/Activation</a:t>
            </a:r>
          </a:p>
          <a:p>
            <a:pPr algn="just">
              <a:lnSpc>
                <a:spcPct val="90000"/>
              </a:lnSpc>
            </a:pPr>
            <a:endParaRPr lang="en-US" sz="2400" dirty="0"/>
          </a:p>
          <a:p>
            <a:pPr algn="just">
              <a:lnSpc>
                <a:spcPct val="90000"/>
              </a:lnSpc>
            </a:pPr>
            <a:r>
              <a:rPr lang="en-US" sz="2400" dirty="0" smtClean="0"/>
              <a:t>Tri-planar</a:t>
            </a:r>
            <a:endParaRPr lang="en-US" sz="2400" dirty="0"/>
          </a:p>
          <a:p>
            <a:pPr algn="just">
              <a:lnSpc>
                <a:spcPct val="90000"/>
              </a:lnSpc>
            </a:pPr>
            <a:endParaRPr lang="en-US" sz="2400" dirty="0"/>
          </a:p>
          <a:p>
            <a:pPr algn="just">
              <a:lnSpc>
                <a:spcPct val="90000"/>
              </a:lnSpc>
            </a:pPr>
            <a:r>
              <a:rPr lang="en-US" sz="2400" dirty="0"/>
              <a:t>Sets and Reps</a:t>
            </a:r>
          </a:p>
          <a:p>
            <a:pPr algn="just">
              <a:lnSpc>
                <a:spcPct val="90000"/>
              </a:lnSpc>
            </a:pPr>
            <a:endParaRPr lang="en-US" sz="2400" dirty="0"/>
          </a:p>
          <a:p>
            <a:pPr algn="just">
              <a:lnSpc>
                <a:spcPct val="90000"/>
              </a:lnSpc>
            </a:pPr>
            <a:r>
              <a:rPr lang="en-US" sz="2400" dirty="0" smtClean="0"/>
              <a:t>Total Number </a:t>
            </a:r>
            <a:r>
              <a:rPr lang="en-US" sz="2400" dirty="0"/>
              <a:t>of </a:t>
            </a:r>
            <a:r>
              <a:rPr lang="en-US" sz="2400" dirty="0" smtClean="0"/>
              <a:t>Exercises</a:t>
            </a:r>
            <a:endParaRPr lang="en-US" sz="2400" dirty="0"/>
          </a:p>
          <a:p>
            <a:pPr>
              <a:lnSpc>
                <a:spcPct val="90000"/>
              </a:lnSpc>
            </a:pPr>
            <a:endParaRPr lang="en-US" sz="2400" dirty="0"/>
          </a:p>
          <a:p>
            <a:pPr>
              <a:lnSpc>
                <a:spcPct val="90000"/>
              </a:lnSpc>
            </a:pPr>
            <a:endParaRPr lang="en-US" sz="2400" dirty="0"/>
          </a:p>
        </p:txBody>
      </p:sp>
    </p:spTree>
    <p:extLst>
      <p:ext uri="{BB962C8B-B14F-4D97-AF65-F5344CB8AC3E}">
        <p14:creationId xmlns:p14="http://schemas.microsoft.com/office/powerpoint/2010/main" val="22613028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dirty="0" smtClean="0"/>
              <a:t>Joint-by-Joint </a:t>
            </a:r>
            <a:r>
              <a:rPr lang="en-US" dirty="0"/>
              <a:t>Approach</a:t>
            </a:r>
          </a:p>
        </p:txBody>
      </p:sp>
      <p:sp>
        <p:nvSpPr>
          <p:cNvPr id="38917" name="Rectangle 5"/>
          <p:cNvSpPr>
            <a:spLocks noGrp="1" noChangeArrowheads="1"/>
          </p:cNvSpPr>
          <p:nvPr>
            <p:ph idx="1"/>
          </p:nvPr>
        </p:nvSpPr>
        <p:spPr>
          <a:xfrm>
            <a:off x="457200" y="1524000"/>
            <a:ext cx="8229600" cy="4800600"/>
          </a:xfrm>
        </p:spPr>
        <p:txBody>
          <a:bodyPr/>
          <a:lstStyle/>
          <a:p>
            <a:pPr indent="-4763">
              <a:spcBef>
                <a:spcPts val="0"/>
              </a:spcBef>
              <a:buFontTx/>
              <a:buNone/>
            </a:pPr>
            <a:r>
              <a:rPr lang="en-US" b="1" dirty="0"/>
              <a:t>	</a:t>
            </a:r>
            <a:r>
              <a:rPr lang="en-US" sz="2800" b="1" u="sng" dirty="0"/>
              <a:t>Joint </a:t>
            </a:r>
            <a:r>
              <a:rPr lang="en-US" sz="2800" dirty="0"/>
              <a:t>			</a:t>
            </a:r>
            <a:r>
              <a:rPr lang="en-US" sz="2800" dirty="0" smtClean="0"/>
              <a:t>			</a:t>
            </a:r>
            <a:r>
              <a:rPr lang="en-US" sz="2800" b="1" u="sng" dirty="0" smtClean="0"/>
              <a:t>Primary </a:t>
            </a:r>
            <a:r>
              <a:rPr lang="en-US" sz="2800" b="1" u="sng" dirty="0"/>
              <a:t>Training Needs</a:t>
            </a:r>
            <a:r>
              <a:rPr lang="en-US" sz="2800" dirty="0"/>
              <a:t/>
            </a:r>
            <a:br>
              <a:rPr lang="en-US" sz="2800" dirty="0"/>
            </a:br>
            <a:endParaRPr lang="en-US" sz="800" dirty="0" smtClean="0"/>
          </a:p>
          <a:p>
            <a:pPr indent="-4763">
              <a:spcBef>
                <a:spcPts val="0"/>
              </a:spcBef>
              <a:buFontTx/>
              <a:buNone/>
            </a:pPr>
            <a:r>
              <a:rPr lang="en-US" sz="2800" dirty="0" smtClean="0"/>
              <a:t>Ankle </a:t>
            </a:r>
            <a:r>
              <a:rPr lang="en-US" sz="2800" dirty="0"/>
              <a:t>		      </a:t>
            </a:r>
            <a:r>
              <a:rPr lang="en-US" sz="2800" dirty="0" smtClean="0"/>
              <a:t>			mobility </a:t>
            </a:r>
            <a:r>
              <a:rPr lang="en-US" sz="2800" dirty="0"/>
              <a:t>(particularly sagittal</a:t>
            </a:r>
            <a:r>
              <a:rPr lang="en-US" sz="2800" dirty="0" smtClean="0"/>
              <a:t>)</a:t>
            </a:r>
          </a:p>
          <a:p>
            <a:pPr indent="-4763">
              <a:spcBef>
                <a:spcPts val="0"/>
              </a:spcBef>
              <a:buFontTx/>
              <a:buNone/>
            </a:pPr>
            <a:r>
              <a:rPr lang="en-US" sz="800" dirty="0" smtClean="0"/>
              <a:t> </a:t>
            </a:r>
            <a:r>
              <a:rPr lang="en-US" sz="800" dirty="0"/>
              <a:t/>
            </a:r>
            <a:br>
              <a:rPr lang="en-US" sz="800" dirty="0"/>
            </a:br>
            <a:r>
              <a:rPr lang="en-US" sz="2800" dirty="0"/>
              <a:t>Knee 			</a:t>
            </a:r>
            <a:r>
              <a:rPr lang="en-US" sz="2800" dirty="0" smtClean="0"/>
              <a:t>			stability</a:t>
            </a:r>
            <a:r>
              <a:rPr lang="en-US" sz="2800" dirty="0"/>
              <a:t/>
            </a:r>
            <a:br>
              <a:rPr lang="en-US" sz="2800" dirty="0"/>
            </a:br>
            <a:endParaRPr lang="en-US" sz="800" dirty="0" smtClean="0"/>
          </a:p>
          <a:p>
            <a:pPr indent="-4763">
              <a:spcBef>
                <a:spcPts val="0"/>
              </a:spcBef>
              <a:buFontTx/>
              <a:buNone/>
            </a:pPr>
            <a:r>
              <a:rPr lang="en-US" sz="2800" dirty="0" smtClean="0"/>
              <a:t>Hip </a:t>
            </a:r>
            <a:r>
              <a:rPr lang="en-US" sz="2800" dirty="0"/>
              <a:t>	</a:t>
            </a:r>
            <a:r>
              <a:rPr lang="en-US" sz="2800" dirty="0" smtClean="0"/>
              <a:t>						mobility </a:t>
            </a:r>
            <a:r>
              <a:rPr lang="en-US" sz="2800" dirty="0"/>
              <a:t>(multi-planar)</a:t>
            </a:r>
            <a:br>
              <a:rPr lang="en-US" sz="2800" dirty="0"/>
            </a:br>
            <a:endParaRPr lang="en-US" sz="800" dirty="0" smtClean="0"/>
          </a:p>
          <a:p>
            <a:pPr indent="-4763">
              <a:spcBef>
                <a:spcPts val="0"/>
              </a:spcBef>
              <a:buFontTx/>
              <a:buNone/>
            </a:pPr>
            <a:r>
              <a:rPr lang="en-US" sz="2800" dirty="0" smtClean="0"/>
              <a:t>Lumbar </a:t>
            </a:r>
            <a:r>
              <a:rPr lang="en-US" sz="2800" dirty="0"/>
              <a:t>Spine 		</a:t>
            </a:r>
            <a:r>
              <a:rPr lang="en-US" sz="2800" dirty="0" smtClean="0"/>
              <a:t>	stability</a:t>
            </a:r>
            <a:r>
              <a:rPr lang="en-US" sz="800" dirty="0"/>
              <a:t/>
            </a:r>
            <a:br>
              <a:rPr lang="en-US" sz="800" dirty="0"/>
            </a:br>
            <a:endParaRPr lang="en-US" sz="800" dirty="0" smtClean="0"/>
          </a:p>
          <a:p>
            <a:pPr indent="-4763">
              <a:spcBef>
                <a:spcPts val="0"/>
              </a:spcBef>
              <a:buFontTx/>
              <a:buNone/>
            </a:pPr>
            <a:r>
              <a:rPr lang="en-US" sz="2800" dirty="0" smtClean="0"/>
              <a:t>T-spine                 </a:t>
            </a:r>
            <a:r>
              <a:rPr lang="en-US" sz="2800" dirty="0"/>
              <a:t>	</a:t>
            </a:r>
            <a:r>
              <a:rPr lang="en-US" sz="2800" dirty="0" smtClean="0"/>
              <a:t>	mobility</a:t>
            </a:r>
          </a:p>
          <a:p>
            <a:pPr indent="-4763">
              <a:spcBef>
                <a:spcPts val="0"/>
              </a:spcBef>
              <a:buFontTx/>
              <a:buNone/>
            </a:pPr>
            <a:endParaRPr lang="en-US" sz="800" dirty="0" smtClean="0"/>
          </a:p>
          <a:p>
            <a:pPr indent="-4763">
              <a:spcBef>
                <a:spcPts val="0"/>
              </a:spcBef>
              <a:buFontTx/>
              <a:buNone/>
            </a:pPr>
            <a:r>
              <a:rPr lang="en-US" sz="2800" dirty="0" smtClean="0"/>
              <a:t>	Scapula					stability</a:t>
            </a:r>
          </a:p>
          <a:p>
            <a:pPr indent="-4763">
              <a:spcBef>
                <a:spcPts val="0"/>
              </a:spcBef>
              <a:buFontTx/>
              <a:buNone/>
            </a:pPr>
            <a:r>
              <a:rPr lang="en-US" sz="800" dirty="0" smtClean="0"/>
              <a:t/>
            </a:r>
            <a:br>
              <a:rPr lang="en-US" sz="800" dirty="0" smtClean="0"/>
            </a:br>
            <a:r>
              <a:rPr lang="en-US" sz="2800" dirty="0" smtClean="0"/>
              <a:t>Glenohumeral 			mobility</a:t>
            </a:r>
            <a:endParaRPr lang="en-US" sz="2800" dirty="0"/>
          </a:p>
        </p:txBody>
      </p:sp>
    </p:spTree>
    <p:extLst>
      <p:ext uri="{BB962C8B-B14F-4D97-AF65-F5344CB8AC3E}">
        <p14:creationId xmlns:p14="http://schemas.microsoft.com/office/powerpoint/2010/main" val="16018673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smtClean="0"/>
              <a:t>Joint-by-Joint</a:t>
            </a:r>
            <a:r>
              <a:rPr lang="en-US" dirty="0"/>
              <a:t>/FMS RAMP</a:t>
            </a:r>
          </a:p>
        </p:txBody>
      </p:sp>
      <p:sp>
        <p:nvSpPr>
          <p:cNvPr id="3075" name="Rectangle 3"/>
          <p:cNvSpPr>
            <a:spLocks noGrp="1" noChangeArrowheads="1"/>
          </p:cNvSpPr>
          <p:nvPr>
            <p:ph type="body" sz="half" idx="1"/>
          </p:nvPr>
        </p:nvSpPr>
        <p:spPr>
          <a:xfrm>
            <a:off x="457200" y="1447800"/>
            <a:ext cx="4038600" cy="4800600"/>
          </a:xfrm>
        </p:spPr>
        <p:txBody>
          <a:bodyPr/>
          <a:lstStyle/>
          <a:p>
            <a:pPr eaLnBrk="1" hangingPunct="1">
              <a:lnSpc>
                <a:spcPct val="80000"/>
              </a:lnSpc>
              <a:defRPr/>
            </a:pPr>
            <a:r>
              <a:rPr lang="en-US" sz="2400" b="1" u="sng" dirty="0"/>
              <a:t>Ankle </a:t>
            </a:r>
            <a:r>
              <a:rPr lang="en-US" sz="2400" b="1" u="sng" dirty="0" smtClean="0"/>
              <a:t>Mob</a:t>
            </a:r>
            <a:r>
              <a:rPr lang="en-US" sz="1600" dirty="0" smtClean="0"/>
              <a:t>: ILL</a:t>
            </a:r>
            <a:r>
              <a:rPr lang="en-US" sz="1600" dirty="0"/>
              <a:t>, </a:t>
            </a:r>
            <a:r>
              <a:rPr lang="en-US" sz="1600" dirty="0" smtClean="0"/>
              <a:t>DS</a:t>
            </a:r>
            <a:endParaRPr lang="en-US" sz="1600" dirty="0"/>
          </a:p>
          <a:p>
            <a:pPr>
              <a:lnSpc>
                <a:spcPct val="80000"/>
              </a:lnSpc>
              <a:buFontTx/>
              <a:buNone/>
              <a:defRPr/>
            </a:pPr>
            <a:r>
              <a:rPr lang="en-US" sz="1600" dirty="0" smtClean="0"/>
              <a:t>(1)</a:t>
            </a:r>
            <a:endParaRPr lang="en-US" sz="1600" dirty="0"/>
          </a:p>
          <a:p>
            <a:pPr lvl="1">
              <a:lnSpc>
                <a:spcPct val="80000"/>
              </a:lnSpc>
              <a:defRPr/>
            </a:pPr>
            <a:r>
              <a:rPr lang="en-US" sz="1200" dirty="0"/>
              <a:t>dorsiflexion</a:t>
            </a:r>
          </a:p>
          <a:p>
            <a:pPr lvl="1">
              <a:lnSpc>
                <a:spcPct val="80000"/>
              </a:lnSpc>
              <a:defRPr/>
            </a:pPr>
            <a:r>
              <a:rPr lang="en-US" sz="1200" dirty="0"/>
              <a:t>inversion</a:t>
            </a:r>
          </a:p>
          <a:p>
            <a:pPr lvl="1">
              <a:lnSpc>
                <a:spcPct val="80000"/>
              </a:lnSpc>
              <a:defRPr/>
            </a:pPr>
            <a:r>
              <a:rPr lang="en-US" sz="1200" dirty="0"/>
              <a:t>eversion</a:t>
            </a:r>
          </a:p>
          <a:p>
            <a:pPr marL="457200" lvl="1" indent="0">
              <a:lnSpc>
                <a:spcPct val="80000"/>
              </a:lnSpc>
              <a:buFont typeface="Wingdings" charset="0"/>
              <a:buNone/>
              <a:defRPr/>
            </a:pPr>
            <a:endParaRPr lang="en-US" sz="1600" dirty="0"/>
          </a:p>
          <a:p>
            <a:pPr>
              <a:lnSpc>
                <a:spcPct val="80000"/>
              </a:lnSpc>
              <a:defRPr/>
            </a:pPr>
            <a:r>
              <a:rPr lang="en-US" sz="2400" b="1" u="sng" dirty="0"/>
              <a:t>Hip Mobility/Hip Stabilizer </a:t>
            </a:r>
            <a:r>
              <a:rPr lang="en-US" sz="2400" b="1" u="sng" dirty="0" smtClean="0"/>
              <a:t>Activation</a:t>
            </a:r>
            <a:r>
              <a:rPr lang="en-US" sz="1600" b="1" dirty="0" smtClean="0"/>
              <a:t>:</a:t>
            </a:r>
            <a:r>
              <a:rPr lang="en-US" sz="1600" dirty="0" smtClean="0"/>
              <a:t> ILL</a:t>
            </a:r>
            <a:r>
              <a:rPr lang="en-US" sz="1600" dirty="0"/>
              <a:t>, DS, HS, </a:t>
            </a:r>
            <a:r>
              <a:rPr lang="en-US" sz="1600" dirty="0" smtClean="0"/>
              <a:t>ASLR</a:t>
            </a:r>
            <a:endParaRPr lang="en-US" sz="1600" dirty="0"/>
          </a:p>
          <a:p>
            <a:pPr marL="0" indent="0">
              <a:lnSpc>
                <a:spcPct val="80000"/>
              </a:lnSpc>
              <a:buFont typeface="Wingdings" charset="0"/>
              <a:buNone/>
              <a:defRPr/>
            </a:pPr>
            <a:r>
              <a:rPr lang="en-US" sz="1600" dirty="0" smtClean="0"/>
              <a:t>(2-3)</a:t>
            </a:r>
            <a:endParaRPr lang="en-US" sz="1600" dirty="0"/>
          </a:p>
          <a:p>
            <a:pPr lvl="1">
              <a:lnSpc>
                <a:spcPct val="80000"/>
              </a:lnSpc>
              <a:defRPr/>
            </a:pPr>
            <a:r>
              <a:rPr lang="en-US" sz="1200" dirty="0"/>
              <a:t>hip extension</a:t>
            </a:r>
          </a:p>
          <a:p>
            <a:pPr lvl="1">
              <a:lnSpc>
                <a:spcPct val="80000"/>
              </a:lnSpc>
              <a:defRPr/>
            </a:pPr>
            <a:r>
              <a:rPr lang="en-US" sz="1200" dirty="0"/>
              <a:t>hip external/internal rotation </a:t>
            </a:r>
          </a:p>
          <a:p>
            <a:pPr lvl="1">
              <a:lnSpc>
                <a:spcPct val="80000"/>
              </a:lnSpc>
              <a:defRPr/>
            </a:pPr>
            <a:r>
              <a:rPr lang="en-US" sz="1200" dirty="0"/>
              <a:t>hip flexion</a:t>
            </a:r>
          </a:p>
          <a:p>
            <a:pPr lvl="1">
              <a:lnSpc>
                <a:spcPct val="80000"/>
              </a:lnSpc>
              <a:defRPr/>
            </a:pPr>
            <a:r>
              <a:rPr lang="en-US" sz="1200" dirty="0"/>
              <a:t>straight leg separation</a:t>
            </a:r>
          </a:p>
          <a:p>
            <a:pPr lvl="1">
              <a:lnSpc>
                <a:spcPct val="80000"/>
              </a:lnSpc>
              <a:defRPr/>
            </a:pPr>
            <a:r>
              <a:rPr lang="en-US" sz="1200" dirty="0"/>
              <a:t>abduction/</a:t>
            </a:r>
            <a:r>
              <a:rPr lang="en-US" sz="1200" dirty="0" smtClean="0"/>
              <a:t>adduction</a:t>
            </a:r>
          </a:p>
          <a:p>
            <a:pPr marL="457200" lvl="1" indent="0">
              <a:lnSpc>
                <a:spcPct val="80000"/>
              </a:lnSpc>
              <a:buFont typeface="Wingdings" charset="0"/>
              <a:buNone/>
              <a:defRPr/>
            </a:pPr>
            <a:endParaRPr lang="en-US" sz="1600" dirty="0"/>
          </a:p>
          <a:p>
            <a:pPr>
              <a:lnSpc>
                <a:spcPct val="80000"/>
              </a:lnSpc>
              <a:defRPr/>
            </a:pPr>
            <a:r>
              <a:rPr lang="en-US" sz="2400" b="1" u="sng" dirty="0"/>
              <a:t>T/S Mobility</a:t>
            </a:r>
            <a:r>
              <a:rPr lang="en-US" sz="2000" dirty="0" smtClean="0"/>
              <a:t>: </a:t>
            </a:r>
            <a:r>
              <a:rPr lang="en-US" sz="1600" dirty="0" smtClean="0"/>
              <a:t>SM</a:t>
            </a:r>
            <a:r>
              <a:rPr lang="en-US" sz="1600" dirty="0"/>
              <a:t>, ILL, </a:t>
            </a:r>
            <a:r>
              <a:rPr lang="en-US" sz="1600" dirty="0" smtClean="0"/>
              <a:t>DS</a:t>
            </a:r>
          </a:p>
          <a:p>
            <a:pPr marL="0" indent="0">
              <a:lnSpc>
                <a:spcPct val="80000"/>
              </a:lnSpc>
              <a:buFont typeface="Wingdings" charset="0"/>
              <a:buNone/>
              <a:defRPr/>
            </a:pPr>
            <a:r>
              <a:rPr lang="en-US" sz="1600" dirty="0" smtClean="0"/>
              <a:t>(1-2)</a:t>
            </a:r>
            <a:endParaRPr lang="en-US" sz="1600" dirty="0"/>
          </a:p>
          <a:p>
            <a:pPr lvl="1">
              <a:lnSpc>
                <a:spcPct val="80000"/>
              </a:lnSpc>
              <a:defRPr/>
            </a:pPr>
            <a:r>
              <a:rPr lang="en-US" sz="1200" dirty="0"/>
              <a:t>extension</a:t>
            </a:r>
          </a:p>
          <a:p>
            <a:pPr lvl="1">
              <a:lnSpc>
                <a:spcPct val="80000"/>
              </a:lnSpc>
              <a:defRPr/>
            </a:pPr>
            <a:r>
              <a:rPr lang="en-US" sz="1200" dirty="0" smtClean="0"/>
              <a:t>rotation</a:t>
            </a:r>
            <a:endParaRPr lang="en-US" sz="1200" dirty="0"/>
          </a:p>
        </p:txBody>
      </p:sp>
      <p:sp>
        <p:nvSpPr>
          <p:cNvPr id="3076" name="Rectangle 4"/>
          <p:cNvSpPr>
            <a:spLocks noGrp="1" noChangeArrowheads="1"/>
          </p:cNvSpPr>
          <p:nvPr>
            <p:ph type="body" sz="half" idx="2"/>
          </p:nvPr>
        </p:nvSpPr>
        <p:spPr>
          <a:xfrm>
            <a:off x="4724400" y="1447800"/>
            <a:ext cx="3962400" cy="4800600"/>
          </a:xfrm>
        </p:spPr>
        <p:txBody>
          <a:bodyPr/>
          <a:lstStyle/>
          <a:p>
            <a:pPr>
              <a:lnSpc>
                <a:spcPct val="80000"/>
              </a:lnSpc>
              <a:defRPr/>
            </a:pPr>
            <a:r>
              <a:rPr lang="en-US" sz="1600" b="1" dirty="0"/>
              <a:t>Scapular Stability/Mobility</a:t>
            </a:r>
            <a:r>
              <a:rPr lang="en-US" sz="1600" dirty="0"/>
              <a:t>: </a:t>
            </a:r>
            <a:r>
              <a:rPr lang="en-US" sz="1600" dirty="0" smtClean="0"/>
              <a:t>SM</a:t>
            </a:r>
            <a:r>
              <a:rPr lang="en-US" sz="1600" dirty="0"/>
              <a:t>, </a:t>
            </a:r>
            <a:r>
              <a:rPr lang="en-US" sz="1600" dirty="0" smtClean="0"/>
              <a:t>TSPU</a:t>
            </a:r>
          </a:p>
          <a:p>
            <a:pPr marL="0" indent="0">
              <a:lnSpc>
                <a:spcPct val="80000"/>
              </a:lnSpc>
              <a:buFont typeface="Wingdings" charset="0"/>
              <a:buNone/>
              <a:defRPr/>
            </a:pPr>
            <a:r>
              <a:rPr lang="en-US" sz="1200" dirty="0" smtClean="0"/>
              <a:t>(1-2)</a:t>
            </a:r>
          </a:p>
          <a:p>
            <a:pPr lvl="1">
              <a:lnSpc>
                <a:spcPct val="80000"/>
              </a:lnSpc>
              <a:defRPr/>
            </a:pPr>
            <a:r>
              <a:rPr lang="en-US" sz="1200" dirty="0" smtClean="0"/>
              <a:t>retraction</a:t>
            </a:r>
            <a:endParaRPr lang="en-US" sz="1200" dirty="0"/>
          </a:p>
          <a:p>
            <a:pPr lvl="1">
              <a:lnSpc>
                <a:spcPct val="80000"/>
              </a:lnSpc>
              <a:defRPr/>
            </a:pPr>
            <a:r>
              <a:rPr lang="en-US" sz="1200" dirty="0"/>
              <a:t>protraction</a:t>
            </a:r>
          </a:p>
          <a:p>
            <a:pPr lvl="1">
              <a:lnSpc>
                <a:spcPct val="80000"/>
              </a:lnSpc>
              <a:defRPr/>
            </a:pPr>
            <a:r>
              <a:rPr lang="en-US" sz="1200" dirty="0" smtClean="0"/>
              <a:t>upward rotation</a:t>
            </a:r>
          </a:p>
          <a:p>
            <a:pPr lvl="1">
              <a:lnSpc>
                <a:spcPct val="80000"/>
              </a:lnSpc>
              <a:defRPr/>
            </a:pPr>
            <a:r>
              <a:rPr lang="en-US" sz="1200" dirty="0" smtClean="0"/>
              <a:t>depression</a:t>
            </a:r>
          </a:p>
          <a:p>
            <a:pPr lvl="1">
              <a:lnSpc>
                <a:spcPct val="80000"/>
              </a:lnSpc>
              <a:defRPr/>
            </a:pPr>
            <a:r>
              <a:rPr lang="en-US" sz="1200" dirty="0"/>
              <a:t>p</a:t>
            </a:r>
            <a:r>
              <a:rPr lang="en-US" sz="1200" dirty="0" smtClean="0"/>
              <a:t>osterior tilting</a:t>
            </a:r>
            <a:endParaRPr lang="en-US" sz="1200" dirty="0"/>
          </a:p>
          <a:p>
            <a:pPr marL="0" indent="0">
              <a:lnSpc>
                <a:spcPct val="80000"/>
              </a:lnSpc>
              <a:buFont typeface="Wingdings" charset="0"/>
              <a:buNone/>
              <a:defRPr/>
            </a:pPr>
            <a:endParaRPr lang="en-US" sz="1600" dirty="0"/>
          </a:p>
          <a:p>
            <a:pPr>
              <a:lnSpc>
                <a:spcPct val="80000"/>
              </a:lnSpc>
              <a:defRPr/>
            </a:pPr>
            <a:r>
              <a:rPr lang="en-US" sz="1600" b="1" dirty="0"/>
              <a:t>GH Mobility</a:t>
            </a:r>
            <a:r>
              <a:rPr lang="en-US" sz="1600" dirty="0" smtClean="0"/>
              <a:t>: </a:t>
            </a:r>
            <a:r>
              <a:rPr lang="en-US" sz="1600" dirty="0"/>
              <a:t>(SM</a:t>
            </a:r>
            <a:r>
              <a:rPr lang="en-US" sz="1600" dirty="0" smtClean="0"/>
              <a:t>)</a:t>
            </a:r>
          </a:p>
          <a:p>
            <a:pPr marL="0" indent="0">
              <a:lnSpc>
                <a:spcPct val="80000"/>
              </a:lnSpc>
              <a:buFont typeface="Wingdings" charset="0"/>
              <a:buNone/>
              <a:defRPr/>
            </a:pPr>
            <a:r>
              <a:rPr lang="en-US" sz="1200" dirty="0" smtClean="0"/>
              <a:t>(1-?)</a:t>
            </a:r>
            <a:endParaRPr lang="en-US" sz="1200" dirty="0"/>
          </a:p>
          <a:p>
            <a:pPr lvl="1">
              <a:lnSpc>
                <a:spcPct val="80000"/>
              </a:lnSpc>
              <a:defRPr/>
            </a:pPr>
            <a:r>
              <a:rPr lang="en-US" sz="1200" dirty="0"/>
              <a:t>external rotation</a:t>
            </a:r>
          </a:p>
          <a:p>
            <a:pPr lvl="1">
              <a:lnSpc>
                <a:spcPct val="80000"/>
              </a:lnSpc>
              <a:defRPr/>
            </a:pPr>
            <a:r>
              <a:rPr lang="en-US" sz="1200" dirty="0"/>
              <a:t>internal rotation</a:t>
            </a:r>
          </a:p>
          <a:p>
            <a:pPr lvl="1">
              <a:lnSpc>
                <a:spcPct val="80000"/>
              </a:lnSpc>
              <a:defRPr/>
            </a:pPr>
            <a:r>
              <a:rPr lang="en-US" sz="1200" dirty="0"/>
              <a:t>f</a:t>
            </a:r>
            <a:r>
              <a:rPr lang="en-US" sz="1200" dirty="0" smtClean="0"/>
              <a:t>lexion</a:t>
            </a:r>
            <a:endParaRPr lang="en-US" sz="1200" dirty="0"/>
          </a:p>
          <a:p>
            <a:pPr marL="0" indent="0">
              <a:lnSpc>
                <a:spcPct val="80000"/>
              </a:lnSpc>
              <a:buFont typeface="Wingdings" charset="0"/>
              <a:buNone/>
              <a:defRPr/>
            </a:pPr>
            <a:endParaRPr lang="en-US" sz="1600" b="1" dirty="0"/>
          </a:p>
          <a:p>
            <a:pPr>
              <a:lnSpc>
                <a:spcPct val="80000"/>
              </a:lnSpc>
              <a:defRPr/>
            </a:pPr>
            <a:r>
              <a:rPr lang="en-US" sz="1600" b="1" dirty="0"/>
              <a:t>Core</a:t>
            </a:r>
            <a:r>
              <a:rPr lang="en-US" sz="1600" dirty="0"/>
              <a:t>: </a:t>
            </a:r>
            <a:endParaRPr lang="en-US" sz="1600" dirty="0" smtClean="0"/>
          </a:p>
          <a:p>
            <a:pPr marL="0" indent="0">
              <a:lnSpc>
                <a:spcPct val="80000"/>
              </a:lnSpc>
              <a:buFont typeface="Wingdings" charset="0"/>
              <a:buNone/>
              <a:defRPr/>
            </a:pPr>
            <a:r>
              <a:rPr lang="en-US" sz="1200" dirty="0" smtClean="0"/>
              <a:t>(?)</a:t>
            </a:r>
            <a:endParaRPr lang="en-US" sz="1200" dirty="0"/>
          </a:p>
          <a:p>
            <a:pPr lvl="1">
              <a:lnSpc>
                <a:spcPct val="80000"/>
              </a:lnSpc>
              <a:defRPr/>
            </a:pPr>
            <a:r>
              <a:rPr lang="en-US" sz="1200" dirty="0"/>
              <a:t>anti-extension</a:t>
            </a:r>
          </a:p>
          <a:p>
            <a:pPr lvl="1">
              <a:lnSpc>
                <a:spcPct val="80000"/>
              </a:lnSpc>
              <a:defRPr/>
            </a:pPr>
            <a:r>
              <a:rPr lang="en-US" sz="1200" dirty="0"/>
              <a:t>anti-rotation</a:t>
            </a:r>
          </a:p>
          <a:p>
            <a:pPr lvl="1">
              <a:lnSpc>
                <a:spcPct val="80000"/>
              </a:lnSpc>
              <a:defRPr/>
            </a:pPr>
            <a:r>
              <a:rPr lang="en-US" sz="1200" dirty="0"/>
              <a:t>hip </a:t>
            </a:r>
            <a:r>
              <a:rPr lang="en-US" sz="1200" dirty="0" smtClean="0"/>
              <a:t>disassociation</a:t>
            </a:r>
            <a:endParaRPr lang="en-US" sz="1200" dirty="0"/>
          </a:p>
        </p:txBody>
      </p:sp>
    </p:spTree>
    <p:extLst>
      <p:ext uri="{BB962C8B-B14F-4D97-AF65-F5344CB8AC3E}">
        <p14:creationId xmlns:p14="http://schemas.microsoft.com/office/powerpoint/2010/main" val="41820580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2" name="Rectangle 534"/>
          <p:cNvSpPr>
            <a:spLocks noGrp="1" noChangeArrowheads="1"/>
          </p:cNvSpPr>
          <p:nvPr>
            <p:ph type="title"/>
          </p:nvPr>
        </p:nvSpPr>
        <p:spPr/>
        <p:txBody>
          <a:bodyPr/>
          <a:lstStyle/>
          <a:p>
            <a:r>
              <a:rPr lang="en-US" dirty="0"/>
              <a:t>Basic RAMP Template</a:t>
            </a:r>
          </a:p>
        </p:txBody>
      </p:sp>
      <p:graphicFrame>
        <p:nvGraphicFramePr>
          <p:cNvPr id="7793" name="Group 625"/>
          <p:cNvGraphicFramePr>
            <a:graphicFrameLocks noGrp="1"/>
          </p:cNvGraphicFramePr>
          <p:nvPr>
            <p:ph idx="1"/>
            <p:extLst>
              <p:ext uri="{D42A27DB-BD31-4B8C-83A1-F6EECF244321}">
                <p14:modId xmlns:p14="http://schemas.microsoft.com/office/powerpoint/2010/main" val="1296377688"/>
              </p:ext>
            </p:extLst>
          </p:nvPr>
        </p:nvGraphicFramePr>
        <p:xfrm>
          <a:off x="457200" y="1600200"/>
          <a:ext cx="8229600" cy="4489450"/>
        </p:xfrm>
        <a:graphic>
          <a:graphicData uri="http://schemas.openxmlformats.org/drawingml/2006/table">
            <a:tbl>
              <a:tblPr/>
              <a:tblGrid>
                <a:gridCol w="8229600"/>
              </a:tblGrid>
              <a:tr h="3603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Narrow" charset="0"/>
                          <a:ea typeface="ＭＳ Ｐゴシック" charset="0"/>
                          <a:cs typeface="Arial" charset="0"/>
                        </a:rPr>
                        <a:t>RAMP</a:t>
                      </a:r>
                      <a:endParaRPr kumimoji="0" lang="en-US" sz="24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35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Foam Roll/Ball SMR</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Hip </a:t>
                      </a:r>
                      <a:r>
                        <a:rPr kumimoji="0" lang="en-US" sz="1800" b="1" i="0" u="none" strike="noStrike" cap="none" normalizeH="0" baseline="0" dirty="0" smtClean="0">
                          <a:ln>
                            <a:noFill/>
                          </a:ln>
                          <a:solidFill>
                            <a:schemeClr val="tx1"/>
                          </a:solidFill>
                          <a:effectLst/>
                          <a:latin typeface="Arial Narrow" charset="0"/>
                          <a:ea typeface="ＭＳ Ｐゴシック" charset="0"/>
                          <a:cs typeface="Arial" charset="0"/>
                        </a:rPr>
                        <a:t>Stretch/Mobilization</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Hip Stabilizer Activation Exercise (backside)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Hip Stabilizer Activation Exercise (side)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Thoracic Spine Mobility Exercise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Ankle Mobility </a:t>
                      </a:r>
                      <a:r>
                        <a:rPr kumimoji="0" lang="en-US" sz="1800" b="1" i="0" u="none" strike="noStrike" cap="none" normalizeH="0" baseline="0" dirty="0" smtClean="0">
                          <a:ln>
                            <a:noFill/>
                          </a:ln>
                          <a:solidFill>
                            <a:schemeClr val="tx1"/>
                          </a:solidFill>
                          <a:effectLst/>
                          <a:latin typeface="Arial Narrow" charset="0"/>
                          <a:ea typeface="ＭＳ Ｐゴシック" charset="0"/>
                          <a:cs typeface="Arial" charset="0"/>
                        </a:rPr>
                        <a:t>Exercise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Scapular Stabilizer Activation Exercise (OKC/CKC)</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Narrow" charset="0"/>
                          <a:ea typeface="ＭＳ Ｐゴシック" charset="0"/>
                          <a:cs typeface="Arial" charset="0"/>
                        </a:rPr>
                        <a:t>Squat </a:t>
                      </a:r>
                      <a:r>
                        <a:rPr kumimoji="0" lang="en-US" sz="1800" b="1" i="0" u="none" strike="noStrike" cap="none" normalizeH="0" baseline="0" dirty="0" smtClean="0">
                          <a:ln>
                            <a:noFill/>
                          </a:ln>
                          <a:solidFill>
                            <a:srgbClr val="000000"/>
                          </a:solidFill>
                          <a:effectLst/>
                          <a:latin typeface="Arial Narrow" charset="0"/>
                          <a:ea typeface="ＭＳ Ｐゴシック" charset="0"/>
                          <a:cs typeface="Arial" charset="0"/>
                        </a:rPr>
                        <a:t>Mobility/Patterning </a:t>
                      </a:r>
                      <a:r>
                        <a:rPr kumimoji="0" lang="en-US" sz="1800" b="1" i="0" u="none" strike="noStrike" cap="none" normalizeH="0" baseline="0" dirty="0">
                          <a:ln>
                            <a:noFill/>
                          </a:ln>
                          <a:solidFill>
                            <a:srgbClr val="000000"/>
                          </a:solidFill>
                          <a:effectLst/>
                          <a:latin typeface="Arial Narrow" charset="0"/>
                          <a:ea typeface="ＭＳ Ｐゴシック" charset="0"/>
                          <a:cs typeface="Arial" charset="0"/>
                        </a:rPr>
                        <a:t>Exercise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Narrow" charset="0"/>
                          <a:ea typeface="ＭＳ Ｐゴシック" charset="0"/>
                          <a:cs typeface="Arial" charset="0"/>
                        </a:rPr>
                        <a:t>Hip Separation Exercise (SL </a:t>
                      </a:r>
                      <a:r>
                        <a:rPr kumimoji="0" lang="en-US" sz="1800" b="1" i="0" u="none" strike="noStrike" cap="none" normalizeH="0" baseline="0" dirty="0" smtClean="0">
                          <a:ln>
                            <a:noFill/>
                          </a:ln>
                          <a:solidFill>
                            <a:srgbClr val="000000"/>
                          </a:solidFill>
                          <a:effectLst/>
                          <a:latin typeface="Arial Narrow" charset="0"/>
                          <a:ea typeface="ＭＳ Ｐゴシック" charset="0"/>
                          <a:cs typeface="Arial" charset="0"/>
                        </a:rPr>
                        <a:t>stance</a:t>
                      </a:r>
                      <a:r>
                        <a:rPr kumimoji="0" lang="en-US" sz="1800" b="1" i="0" u="none" strike="noStrike" cap="none" normalizeH="0" baseline="0" dirty="0">
                          <a:ln>
                            <a:noFill/>
                          </a:ln>
                          <a:solidFill>
                            <a:srgbClr val="000000"/>
                          </a:solidFill>
                          <a:effectLst/>
                          <a:latin typeface="Arial Narrow" charset="0"/>
                          <a:ea typeface="ＭＳ Ｐゴシック" charset="0"/>
                          <a:cs typeface="Arial" charset="0"/>
                        </a:rPr>
                        <a:t>)</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Narrow" charset="0"/>
                          <a:ea typeface="ＭＳ Ｐゴシック" charset="0"/>
                          <a:cs typeface="Arial" charset="0"/>
                        </a:rPr>
                        <a:t>Sagittal Plane Lunge Exercise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Narrow" charset="0"/>
                          <a:ea typeface="ＭＳ Ｐゴシック" charset="0"/>
                          <a:cs typeface="Arial" charset="0"/>
                        </a:rPr>
                        <a:t>Frontal or Transverse Plane Lunge Exercise</a:t>
                      </a:r>
                      <a:endParaRPr kumimoji="0" lang="en-US" sz="1800" b="0" i="0" u="none" strike="noStrike" cap="none" normalizeH="0" baseline="0" dirty="0">
                        <a:ln>
                          <a:noFill/>
                        </a:ln>
                        <a:solidFill>
                          <a:schemeClr val="tx1"/>
                        </a:solidFill>
                        <a:effectLst/>
                        <a:latin typeface="Arial" charset="0"/>
                        <a:ea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683737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p:extLst>
              <p:ext uri="{D42A27DB-BD31-4B8C-83A1-F6EECF244321}">
                <p14:modId xmlns:p14="http://schemas.microsoft.com/office/powerpoint/2010/main" val="292958702"/>
              </p:ext>
            </p:extLst>
          </p:nvPr>
        </p:nvGraphicFramePr>
        <p:xfrm>
          <a:off x="457200" y="38100"/>
          <a:ext cx="8229600" cy="6805616"/>
        </p:xfrm>
        <a:graphic>
          <a:graphicData uri="http://schemas.openxmlformats.org/drawingml/2006/table">
            <a:tbl>
              <a:tblPr firstRow="1" bandRow="1">
                <a:tableStyleId>{C4B1156A-380E-4F78-BDF5-A606A8083BF9}</a:tableStyleId>
              </a:tblPr>
              <a:tblGrid>
                <a:gridCol w="2743200"/>
                <a:gridCol w="2743200"/>
                <a:gridCol w="2743200"/>
              </a:tblGrid>
              <a:tr h="822944">
                <a:tc>
                  <a:txBody>
                    <a:bodyPr/>
                    <a:lstStyle/>
                    <a:p>
                      <a:pPr algn="ctr"/>
                      <a:r>
                        <a:rPr lang="en-US" sz="2150" u="sng" dirty="0" smtClean="0">
                          <a:latin typeface="Calibri"/>
                          <a:cs typeface="Calibri"/>
                        </a:rPr>
                        <a:t>Joint</a:t>
                      </a:r>
                      <a:endParaRPr lang="en-US" sz="2150" u="sng" dirty="0">
                        <a:latin typeface="Calibri"/>
                        <a:cs typeface="Calibri"/>
                      </a:endParaRPr>
                    </a:p>
                  </a:txBody>
                  <a:tcPr marT="45712" marB="45712" anchor="ctr"/>
                </a:tc>
                <a:tc>
                  <a:txBody>
                    <a:bodyPr/>
                    <a:lstStyle/>
                    <a:p>
                      <a:pPr algn="ctr"/>
                      <a:r>
                        <a:rPr lang="en-US" sz="2150" u="sng" dirty="0" smtClean="0">
                          <a:latin typeface="Calibri"/>
                          <a:cs typeface="Calibri"/>
                        </a:rPr>
                        <a:t>Primary</a:t>
                      </a:r>
                      <a:r>
                        <a:rPr lang="en-US" sz="2150" u="sng" baseline="0" dirty="0" smtClean="0">
                          <a:latin typeface="Calibri"/>
                          <a:cs typeface="Calibri"/>
                        </a:rPr>
                        <a:t> </a:t>
                      </a:r>
                      <a:r>
                        <a:rPr lang="en-US" sz="2150" u="sng" dirty="0" smtClean="0">
                          <a:latin typeface="Calibri"/>
                          <a:cs typeface="Calibri"/>
                        </a:rPr>
                        <a:t>Training</a:t>
                      </a:r>
                      <a:r>
                        <a:rPr lang="en-US" sz="2150" u="sng" baseline="0" dirty="0" smtClean="0">
                          <a:latin typeface="Calibri"/>
                          <a:cs typeface="Calibri"/>
                        </a:rPr>
                        <a:t> Need</a:t>
                      </a:r>
                      <a:endParaRPr lang="en-US" sz="2150" u="sng" dirty="0">
                        <a:latin typeface="Calibri"/>
                        <a:cs typeface="Calibri"/>
                      </a:endParaRPr>
                    </a:p>
                  </a:txBody>
                  <a:tcPr marT="45712" marB="45712" anchor="ctr"/>
                </a:tc>
                <a:tc>
                  <a:txBody>
                    <a:bodyPr/>
                    <a:lstStyle/>
                    <a:p>
                      <a:pPr algn="ctr"/>
                      <a:r>
                        <a:rPr lang="en-US" sz="2150" u="sng" dirty="0" smtClean="0">
                          <a:latin typeface="Calibri"/>
                          <a:cs typeface="Calibri"/>
                        </a:rPr>
                        <a:t>Mode</a:t>
                      </a:r>
                      <a:endParaRPr lang="en-US" sz="2150" u="sng" dirty="0">
                        <a:latin typeface="Calibri"/>
                        <a:cs typeface="Calibri"/>
                      </a:endParaRPr>
                    </a:p>
                  </a:txBody>
                  <a:tcPr marT="45712" marB="45712" anchor="ctr"/>
                </a:tc>
              </a:tr>
              <a:tr h="794205">
                <a:tc>
                  <a:txBody>
                    <a:bodyPr/>
                    <a:lstStyle/>
                    <a:p>
                      <a:r>
                        <a:rPr lang="en-US" sz="2000" dirty="0" smtClean="0">
                          <a:latin typeface="Calibri"/>
                          <a:cs typeface="Calibri"/>
                        </a:rPr>
                        <a:t>Ankle </a:t>
                      </a:r>
                      <a:endParaRPr lang="en-US" sz="2000" dirty="0">
                        <a:latin typeface="Calibri"/>
                        <a:cs typeface="Calibri"/>
                      </a:endParaRPr>
                    </a:p>
                  </a:txBody>
                  <a:tcPr marT="45712" marB="45712" anchor="ctr"/>
                </a:tc>
                <a:tc>
                  <a:txBody>
                    <a:bodyPr/>
                    <a:lstStyle/>
                    <a:p>
                      <a:r>
                        <a:rPr lang="en-US" sz="2000" dirty="0" smtClean="0">
                          <a:latin typeface="Calibri"/>
                          <a:cs typeface="Calibri"/>
                        </a:rPr>
                        <a:t>Mobility (particularly</a:t>
                      </a:r>
                      <a:r>
                        <a:rPr lang="en-US" sz="2000" baseline="0" dirty="0" smtClean="0">
                          <a:latin typeface="Calibri"/>
                          <a:cs typeface="Calibri"/>
                        </a:rPr>
                        <a:t> sagittal)</a:t>
                      </a:r>
                      <a:endParaRPr lang="en-US" sz="2000" dirty="0">
                        <a:latin typeface="Calibri"/>
                        <a:cs typeface="Calibri"/>
                      </a:endParaRPr>
                    </a:p>
                  </a:txBody>
                  <a:tcPr marT="45712" marB="45712" anchor="ctr"/>
                </a:tc>
                <a:tc>
                  <a:txBody>
                    <a:bodyPr/>
                    <a:lstStyle/>
                    <a:p>
                      <a:r>
                        <a:rPr lang="en-US" sz="2000" dirty="0" smtClean="0">
                          <a:latin typeface="Calibri"/>
                          <a:cs typeface="Calibri"/>
                        </a:rPr>
                        <a:t>Self Mob Drills </a:t>
                      </a:r>
                      <a:endParaRPr lang="en-US" sz="2000" dirty="0">
                        <a:latin typeface="Calibri"/>
                        <a:cs typeface="Calibri"/>
                      </a:endParaRPr>
                    </a:p>
                  </a:txBody>
                  <a:tcPr marT="45712" marB="45712" anchor="ctr"/>
                </a:tc>
              </a:tr>
              <a:tr h="794205">
                <a:tc>
                  <a:txBody>
                    <a:bodyPr/>
                    <a:lstStyle/>
                    <a:p>
                      <a:r>
                        <a:rPr lang="en-US" sz="2000" dirty="0" smtClean="0">
                          <a:latin typeface="Calibri"/>
                          <a:cs typeface="Calibri"/>
                        </a:rPr>
                        <a:t>Knee </a:t>
                      </a:r>
                      <a:endParaRPr lang="en-US" sz="2000" dirty="0">
                        <a:latin typeface="Calibri"/>
                        <a:cs typeface="Calibri"/>
                      </a:endParaRPr>
                    </a:p>
                  </a:txBody>
                  <a:tcPr marT="45712" marB="45712" anchor="ctr"/>
                </a:tc>
                <a:tc>
                  <a:txBody>
                    <a:bodyPr/>
                    <a:lstStyle/>
                    <a:p>
                      <a:r>
                        <a:rPr lang="en-US" sz="2000" dirty="0" smtClean="0">
                          <a:latin typeface="Calibri"/>
                          <a:cs typeface="Calibri"/>
                        </a:rPr>
                        <a:t>Stability</a:t>
                      </a:r>
                      <a:endParaRPr lang="en-US" sz="2000" dirty="0">
                        <a:latin typeface="Calibri"/>
                        <a:cs typeface="Calibri"/>
                      </a:endParaRPr>
                    </a:p>
                  </a:txBody>
                  <a:tcPr marT="45712" marB="45712" anchor="ctr"/>
                </a:tc>
                <a:tc>
                  <a:txBody>
                    <a:bodyPr/>
                    <a:lstStyle/>
                    <a:p>
                      <a:r>
                        <a:rPr lang="en-US" sz="2000" dirty="0" smtClean="0">
                          <a:latin typeface="Calibri"/>
                          <a:cs typeface="Calibri"/>
                        </a:rPr>
                        <a:t>Resistance</a:t>
                      </a:r>
                      <a:r>
                        <a:rPr lang="en-US" sz="2000" baseline="0" dirty="0" smtClean="0">
                          <a:latin typeface="Calibri"/>
                          <a:cs typeface="Calibri"/>
                        </a:rPr>
                        <a:t> Program</a:t>
                      </a:r>
                      <a:endParaRPr lang="en-US" sz="2000" dirty="0">
                        <a:latin typeface="Calibri"/>
                        <a:cs typeface="Calibri"/>
                      </a:endParaRPr>
                    </a:p>
                  </a:txBody>
                  <a:tcPr marT="45712" marB="45712" anchor="ctr"/>
                </a:tc>
              </a:tr>
              <a:tr h="1005823">
                <a:tc>
                  <a:txBody>
                    <a:bodyPr/>
                    <a:lstStyle/>
                    <a:p>
                      <a:r>
                        <a:rPr lang="en-US" sz="2000" dirty="0" smtClean="0">
                          <a:latin typeface="Calibri"/>
                          <a:cs typeface="Calibri"/>
                        </a:rPr>
                        <a:t>Hip</a:t>
                      </a:r>
                      <a:endParaRPr lang="en-US" sz="2000" dirty="0">
                        <a:latin typeface="Calibri"/>
                        <a:cs typeface="Calibri"/>
                      </a:endParaRPr>
                    </a:p>
                  </a:txBody>
                  <a:tcPr marT="45712" marB="45712" anchor="ctr"/>
                </a:tc>
                <a:tc>
                  <a:txBody>
                    <a:bodyPr/>
                    <a:lstStyle/>
                    <a:p>
                      <a:r>
                        <a:rPr lang="en-US" sz="2000" dirty="0" smtClean="0">
                          <a:latin typeface="Calibri"/>
                          <a:cs typeface="Calibri"/>
                        </a:rPr>
                        <a:t>Mobility (multi-planar)</a:t>
                      </a:r>
                      <a:r>
                        <a:rPr lang="en-US" sz="2000" baseline="0" dirty="0" smtClean="0">
                          <a:latin typeface="Calibri"/>
                          <a:cs typeface="Calibri"/>
                        </a:rPr>
                        <a:t> </a:t>
                      </a:r>
                      <a:r>
                        <a:rPr lang="en-US" sz="2000" dirty="0" smtClean="0">
                          <a:latin typeface="Calibri"/>
                          <a:cs typeface="Calibri"/>
                        </a:rPr>
                        <a:t>- hybrid joint, needs</a:t>
                      </a:r>
                      <a:r>
                        <a:rPr lang="en-US" sz="2000" baseline="0" dirty="0" smtClean="0">
                          <a:latin typeface="Calibri"/>
                          <a:cs typeface="Calibri"/>
                        </a:rPr>
                        <a:t> stability too!</a:t>
                      </a:r>
                      <a:endParaRPr lang="en-US" sz="2000" dirty="0">
                        <a:latin typeface="Calibri"/>
                        <a:cs typeface="Calibri"/>
                      </a:endParaRPr>
                    </a:p>
                  </a:txBody>
                  <a:tcPr marT="45712" marB="45712" anchor="ctr"/>
                </a:tc>
                <a:tc>
                  <a:txBody>
                    <a:bodyPr/>
                    <a:lstStyle/>
                    <a:p>
                      <a:r>
                        <a:rPr lang="en-US" sz="2000" dirty="0" smtClean="0">
                          <a:latin typeface="Calibri"/>
                          <a:cs typeface="Calibri"/>
                        </a:rPr>
                        <a:t>SMR,</a:t>
                      </a:r>
                      <a:r>
                        <a:rPr lang="en-US" sz="2000" baseline="0" dirty="0" smtClean="0">
                          <a:latin typeface="Calibri"/>
                          <a:cs typeface="Calibri"/>
                        </a:rPr>
                        <a:t> Stretch, Activations &amp; Patterning</a:t>
                      </a:r>
                      <a:endParaRPr lang="en-US" sz="2000" dirty="0">
                        <a:latin typeface="Calibri"/>
                        <a:cs typeface="Calibri"/>
                      </a:endParaRPr>
                    </a:p>
                  </a:txBody>
                  <a:tcPr marT="45712" marB="45712" anchor="ctr"/>
                </a:tc>
              </a:tr>
              <a:tr h="794205">
                <a:tc>
                  <a:txBody>
                    <a:bodyPr/>
                    <a:lstStyle/>
                    <a:p>
                      <a:r>
                        <a:rPr lang="en-US" sz="2000" dirty="0" smtClean="0">
                          <a:latin typeface="Calibri"/>
                          <a:cs typeface="Calibri"/>
                        </a:rPr>
                        <a:t>Lumbar Spine</a:t>
                      </a:r>
                      <a:r>
                        <a:rPr lang="en-US" sz="2000" baseline="0" dirty="0" smtClean="0">
                          <a:latin typeface="Calibri"/>
                          <a:cs typeface="Calibri"/>
                        </a:rPr>
                        <a:t> &amp; Pelvis</a:t>
                      </a:r>
                      <a:endParaRPr lang="en-US" sz="2000" dirty="0">
                        <a:latin typeface="Calibri"/>
                        <a:cs typeface="Calibri"/>
                      </a:endParaRPr>
                    </a:p>
                  </a:txBody>
                  <a:tcPr marT="45712" marB="45712" anchor="ctr"/>
                </a:tc>
                <a:tc>
                  <a:txBody>
                    <a:bodyPr/>
                    <a:lstStyle/>
                    <a:p>
                      <a:r>
                        <a:rPr lang="en-US" sz="2000" dirty="0" smtClean="0">
                          <a:latin typeface="Calibri"/>
                          <a:cs typeface="Calibri"/>
                        </a:rPr>
                        <a:t>Stability</a:t>
                      </a:r>
                      <a:endParaRPr lang="en-US" sz="2000" dirty="0">
                        <a:latin typeface="Calibri"/>
                        <a:cs typeface="Calibri"/>
                      </a:endParaRPr>
                    </a:p>
                  </a:txBody>
                  <a:tcPr marT="45712" marB="45712" anchor="ctr"/>
                </a:tc>
                <a:tc>
                  <a:txBody>
                    <a:bodyPr/>
                    <a:lstStyle/>
                    <a:p>
                      <a:r>
                        <a:rPr lang="en-US" sz="2000" dirty="0" smtClean="0">
                          <a:latin typeface="Calibri"/>
                          <a:cs typeface="Calibri"/>
                        </a:rPr>
                        <a:t>Direct Core Program</a:t>
                      </a:r>
                      <a:r>
                        <a:rPr lang="en-US" sz="2000" baseline="0" dirty="0" smtClean="0">
                          <a:latin typeface="Calibri"/>
                          <a:cs typeface="Calibri"/>
                        </a:rPr>
                        <a:t> &amp; Resistance Program</a:t>
                      </a:r>
                      <a:endParaRPr lang="en-US" sz="2000" dirty="0">
                        <a:latin typeface="Calibri"/>
                        <a:cs typeface="Calibri"/>
                      </a:endParaRPr>
                    </a:p>
                  </a:txBody>
                  <a:tcPr marT="45712" marB="45712" anchor="ctr"/>
                </a:tc>
              </a:tr>
              <a:tr h="794205">
                <a:tc>
                  <a:txBody>
                    <a:bodyPr/>
                    <a:lstStyle/>
                    <a:p>
                      <a:r>
                        <a:rPr lang="en-US" sz="2000" dirty="0" smtClean="0">
                          <a:latin typeface="Calibri"/>
                          <a:cs typeface="Calibri"/>
                        </a:rPr>
                        <a:t>Thoracic</a:t>
                      </a:r>
                      <a:r>
                        <a:rPr lang="en-US" sz="2000" baseline="0" dirty="0" smtClean="0">
                          <a:latin typeface="Calibri"/>
                          <a:cs typeface="Calibri"/>
                        </a:rPr>
                        <a:t> Spine</a:t>
                      </a:r>
                      <a:endParaRPr lang="en-US" sz="2000" dirty="0">
                        <a:latin typeface="Calibri"/>
                        <a:cs typeface="Calibri"/>
                      </a:endParaRPr>
                    </a:p>
                  </a:txBody>
                  <a:tcPr marT="45712" marB="45712" anchor="ctr"/>
                </a:tc>
                <a:tc>
                  <a:txBody>
                    <a:bodyPr/>
                    <a:lstStyle/>
                    <a:p>
                      <a:r>
                        <a:rPr lang="en-US" sz="2000" dirty="0" smtClean="0">
                          <a:latin typeface="Calibri"/>
                          <a:cs typeface="Calibri"/>
                        </a:rPr>
                        <a:t>Mobility</a:t>
                      </a:r>
                      <a:endParaRPr lang="en-US" sz="2000" dirty="0">
                        <a:latin typeface="Calibri"/>
                        <a:cs typeface="Calibri"/>
                      </a:endParaRPr>
                    </a:p>
                  </a:txBody>
                  <a:tcPr marT="45712" marB="4571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Calibri"/>
                          <a:cs typeface="Calibri"/>
                        </a:rPr>
                        <a:t>Self Mob Drills </a:t>
                      </a:r>
                    </a:p>
                    <a:p>
                      <a:endParaRPr lang="en-US" sz="2000" dirty="0">
                        <a:latin typeface="Calibri"/>
                        <a:cs typeface="Calibri"/>
                      </a:endParaRPr>
                    </a:p>
                  </a:txBody>
                  <a:tcPr marT="45712" marB="45712" anchor="ctr"/>
                </a:tc>
              </a:tr>
              <a:tr h="1005823">
                <a:tc>
                  <a:txBody>
                    <a:bodyPr/>
                    <a:lstStyle/>
                    <a:p>
                      <a:r>
                        <a:rPr lang="en-US" sz="2000" dirty="0" smtClean="0">
                          <a:latin typeface="Calibri"/>
                          <a:cs typeface="Calibri"/>
                        </a:rPr>
                        <a:t>Scapula</a:t>
                      </a:r>
                      <a:endParaRPr lang="en-US" sz="2000" dirty="0">
                        <a:latin typeface="Calibri"/>
                        <a:cs typeface="Calibri"/>
                      </a:endParaRPr>
                    </a:p>
                  </a:txBody>
                  <a:tcPr marT="45712" marB="45712" anchor="ctr"/>
                </a:tc>
                <a:tc>
                  <a:txBody>
                    <a:bodyPr/>
                    <a:lstStyle/>
                    <a:p>
                      <a:r>
                        <a:rPr lang="en-US" sz="2000" dirty="0" smtClean="0">
                          <a:latin typeface="Calibri"/>
                          <a:cs typeface="Calibri"/>
                        </a:rPr>
                        <a:t>Stability</a:t>
                      </a:r>
                      <a:r>
                        <a:rPr lang="en-US" sz="2000" baseline="0" dirty="0" smtClean="0">
                          <a:latin typeface="Calibri"/>
                          <a:cs typeface="Calibri"/>
                        </a:rPr>
                        <a:t> </a:t>
                      </a:r>
                      <a:r>
                        <a:rPr lang="en-US" sz="2000" dirty="0" smtClean="0">
                          <a:latin typeface="Calibri"/>
                          <a:cs typeface="Calibri"/>
                        </a:rPr>
                        <a:t>- hybrid</a:t>
                      </a:r>
                      <a:r>
                        <a:rPr lang="en-US" sz="2000" baseline="0" dirty="0" smtClean="0">
                          <a:latin typeface="Calibri"/>
                          <a:cs typeface="Calibri"/>
                        </a:rPr>
                        <a:t> joint, needs mobility too!</a:t>
                      </a:r>
                      <a:endParaRPr lang="en-US" sz="2000" dirty="0">
                        <a:latin typeface="Calibri"/>
                        <a:cs typeface="Calibri"/>
                      </a:endParaRPr>
                    </a:p>
                  </a:txBody>
                  <a:tcPr marT="45712" marB="45712" anchor="ctr"/>
                </a:tc>
                <a:tc>
                  <a:txBody>
                    <a:bodyPr/>
                    <a:lstStyle/>
                    <a:p>
                      <a:r>
                        <a:rPr lang="en-US" sz="2000" dirty="0" smtClean="0">
                          <a:latin typeface="Calibri"/>
                          <a:cs typeface="Calibri"/>
                        </a:rPr>
                        <a:t>Activations</a:t>
                      </a:r>
                      <a:endParaRPr lang="en-US" sz="2000" dirty="0">
                        <a:latin typeface="Calibri"/>
                        <a:cs typeface="Calibri"/>
                      </a:endParaRPr>
                    </a:p>
                  </a:txBody>
                  <a:tcPr marT="45712" marB="45712" anchor="ctr"/>
                </a:tc>
              </a:tr>
              <a:tr h="794205">
                <a:tc>
                  <a:txBody>
                    <a:bodyPr/>
                    <a:lstStyle/>
                    <a:p>
                      <a:r>
                        <a:rPr lang="en-US" sz="2000" dirty="0" smtClean="0">
                          <a:latin typeface="Calibri"/>
                          <a:cs typeface="Calibri"/>
                        </a:rPr>
                        <a:t>Glenohumeral</a:t>
                      </a:r>
                      <a:endParaRPr lang="en-US" sz="2000" dirty="0">
                        <a:latin typeface="Calibri"/>
                        <a:cs typeface="Calibri"/>
                      </a:endParaRPr>
                    </a:p>
                  </a:txBody>
                  <a:tcPr marT="45712" marB="45712" anchor="ctr"/>
                </a:tc>
                <a:tc>
                  <a:txBody>
                    <a:bodyPr/>
                    <a:lstStyle/>
                    <a:p>
                      <a:r>
                        <a:rPr lang="en-US" sz="2000" dirty="0" smtClean="0">
                          <a:latin typeface="Calibri"/>
                          <a:cs typeface="Calibri"/>
                        </a:rPr>
                        <a:t>Mobility</a:t>
                      </a:r>
                      <a:endParaRPr lang="en-US" sz="2000" dirty="0">
                        <a:latin typeface="Calibri"/>
                        <a:cs typeface="Calibri"/>
                      </a:endParaRPr>
                    </a:p>
                  </a:txBody>
                  <a:tcPr marT="45712" marB="45712" anchor="ctr"/>
                </a:tc>
                <a:tc>
                  <a:txBody>
                    <a:bodyPr/>
                    <a:lstStyle/>
                    <a:p>
                      <a:r>
                        <a:rPr lang="en-US" sz="2000" dirty="0" smtClean="0">
                          <a:latin typeface="Calibri"/>
                          <a:cs typeface="Calibri"/>
                        </a:rPr>
                        <a:t>Stretch</a:t>
                      </a:r>
                      <a:r>
                        <a:rPr lang="en-US" sz="2000" baseline="0" dirty="0" smtClean="0">
                          <a:latin typeface="Calibri"/>
                          <a:cs typeface="Calibri"/>
                        </a:rPr>
                        <a:t> &amp; Activations</a:t>
                      </a:r>
                      <a:endParaRPr lang="en-US" sz="2000" dirty="0">
                        <a:latin typeface="Calibri"/>
                        <a:cs typeface="Calibri"/>
                      </a:endParaRPr>
                    </a:p>
                  </a:txBody>
                  <a:tcPr marT="45712" marB="45712" anchor="ctr"/>
                </a:tc>
              </a:tr>
            </a:tbl>
          </a:graphicData>
        </a:graphic>
      </p:graphicFrame>
    </p:spTree>
    <p:extLst>
      <p:ext uri="{BB962C8B-B14F-4D97-AF65-F5344CB8AC3E}">
        <p14:creationId xmlns:p14="http://schemas.microsoft.com/office/powerpoint/2010/main" val="40117867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Object 3"/>
          <p:cNvGraphicFramePr>
            <a:graphicFrameLocks noChangeAspect="1"/>
          </p:cNvGraphicFramePr>
          <p:nvPr>
            <p:extLst>
              <p:ext uri="{D42A27DB-BD31-4B8C-83A1-F6EECF244321}">
                <p14:modId xmlns:p14="http://schemas.microsoft.com/office/powerpoint/2010/main" val="3099168597"/>
              </p:ext>
            </p:extLst>
          </p:nvPr>
        </p:nvGraphicFramePr>
        <p:xfrm>
          <a:off x="304800" y="304800"/>
          <a:ext cx="8578850" cy="6704013"/>
        </p:xfrm>
        <a:graphic>
          <a:graphicData uri="http://schemas.openxmlformats.org/presentationml/2006/ole">
            <mc:AlternateContent xmlns:mc="http://schemas.openxmlformats.org/markup-compatibility/2006">
              <mc:Choice xmlns:v="urn:schemas-microsoft-com:vml" Requires="v">
                <p:oleObj spid="_x0000_s22565" name="Document" r:id="rId4" imgW="5638800" imgH="4406900" progId="Word.Document.12">
                  <p:embed/>
                </p:oleObj>
              </mc:Choice>
              <mc:Fallback>
                <p:oleObj name="Document" r:id="rId4" imgW="5638800" imgH="4406900" progId="Word.Document.12">
                  <p:embed/>
                  <p:pic>
                    <p:nvPicPr>
                      <p:cNvPr id="0" name=""/>
                      <p:cNvPicPr>
                        <a:picLocks noChangeAspect="1" noChangeArrowheads="1"/>
                      </p:cNvPicPr>
                      <p:nvPr/>
                    </p:nvPicPr>
                    <p:blipFill>
                      <a:blip r:embed="rId5"/>
                      <a:srcRect/>
                      <a:stretch>
                        <a:fillRect/>
                      </a:stretch>
                    </p:blipFill>
                    <p:spPr bwMode="auto">
                      <a:xfrm>
                        <a:off x="304800" y="304800"/>
                        <a:ext cx="8578850"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57030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Object 3"/>
          <p:cNvGraphicFramePr>
            <a:graphicFrameLocks noChangeAspect="1"/>
          </p:cNvGraphicFramePr>
          <p:nvPr>
            <p:extLst>
              <p:ext uri="{D42A27DB-BD31-4B8C-83A1-F6EECF244321}">
                <p14:modId xmlns:p14="http://schemas.microsoft.com/office/powerpoint/2010/main" val="2419815335"/>
              </p:ext>
            </p:extLst>
          </p:nvPr>
        </p:nvGraphicFramePr>
        <p:xfrm>
          <a:off x="1752600" y="304800"/>
          <a:ext cx="5638800" cy="6642100"/>
        </p:xfrm>
        <a:graphic>
          <a:graphicData uri="http://schemas.openxmlformats.org/presentationml/2006/ole">
            <mc:AlternateContent xmlns:mc="http://schemas.openxmlformats.org/markup-compatibility/2006">
              <mc:Choice xmlns:v="urn:schemas-microsoft-com:vml" Requires="v">
                <p:oleObj spid="_x0000_s23590" name="Document" r:id="rId4" imgW="5638800" imgH="6642100" progId="Word.Document.12">
                  <p:embed/>
                </p:oleObj>
              </mc:Choice>
              <mc:Fallback>
                <p:oleObj name="Document" r:id="rId4" imgW="5638800" imgH="6642100" progId="Word.Document.12">
                  <p:embed/>
                  <p:pic>
                    <p:nvPicPr>
                      <p:cNvPr id="0" name=""/>
                      <p:cNvPicPr>
                        <a:picLocks noChangeAspect="1" noChangeArrowheads="1"/>
                      </p:cNvPicPr>
                      <p:nvPr/>
                    </p:nvPicPr>
                    <p:blipFill>
                      <a:blip r:embed="rId5"/>
                      <a:srcRect/>
                      <a:stretch>
                        <a:fillRect/>
                      </a:stretch>
                    </p:blipFill>
                    <p:spPr bwMode="auto">
                      <a:xfrm>
                        <a:off x="1752600" y="304800"/>
                        <a:ext cx="56388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726867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1"/>
          <p:cNvGraphicFramePr>
            <a:graphicFrameLocks noChangeAspect="1"/>
          </p:cNvGraphicFramePr>
          <p:nvPr>
            <p:extLst>
              <p:ext uri="{D42A27DB-BD31-4B8C-83A1-F6EECF244321}">
                <p14:modId xmlns:p14="http://schemas.microsoft.com/office/powerpoint/2010/main" val="2407638319"/>
              </p:ext>
            </p:extLst>
          </p:nvPr>
        </p:nvGraphicFramePr>
        <p:xfrm>
          <a:off x="1981200" y="76200"/>
          <a:ext cx="5181600" cy="6978650"/>
        </p:xfrm>
        <a:graphic>
          <a:graphicData uri="http://schemas.openxmlformats.org/presentationml/2006/ole">
            <mc:AlternateContent xmlns:mc="http://schemas.openxmlformats.org/markup-compatibility/2006">
              <mc:Choice xmlns:v="urn:schemas-microsoft-com:vml" Requires="v">
                <p:oleObj spid="_x0000_s26661" name="Document" r:id="rId4" imgW="5638800" imgH="7594600" progId="Word.Document.12">
                  <p:embed/>
                </p:oleObj>
              </mc:Choice>
              <mc:Fallback>
                <p:oleObj name="Document" r:id="rId4" imgW="5638800" imgH="7594600" progId="Word.Document.12">
                  <p:embed/>
                  <p:pic>
                    <p:nvPicPr>
                      <p:cNvPr id="0" name=""/>
                      <p:cNvPicPr>
                        <a:picLocks noChangeAspect="1" noChangeArrowheads="1"/>
                      </p:cNvPicPr>
                      <p:nvPr/>
                    </p:nvPicPr>
                    <p:blipFill>
                      <a:blip r:embed="rId5"/>
                      <a:srcRect/>
                      <a:stretch>
                        <a:fillRect/>
                      </a:stretch>
                    </p:blipFill>
                    <p:spPr bwMode="auto">
                      <a:xfrm>
                        <a:off x="1981200" y="76200"/>
                        <a:ext cx="5181600" cy="697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40254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p:txBody>
          <a:bodyPr/>
          <a:lstStyle/>
          <a:p>
            <a:r>
              <a:rPr lang="en-US" dirty="0" smtClean="0"/>
              <a:t>Core</a:t>
            </a:r>
          </a:p>
        </p:txBody>
      </p:sp>
      <p:sp>
        <p:nvSpPr>
          <p:cNvPr id="21506" name="Rectangle 3"/>
          <p:cNvSpPr>
            <a:spLocks noGrp="1" noChangeArrowheads="1"/>
          </p:cNvSpPr>
          <p:nvPr>
            <p:ph idx="1"/>
          </p:nvPr>
        </p:nvSpPr>
        <p:spPr>
          <a:xfrm>
            <a:off x="381000" y="1524000"/>
            <a:ext cx="8305800" cy="4800600"/>
          </a:xfrm>
        </p:spPr>
        <p:txBody>
          <a:bodyPr/>
          <a:lstStyle/>
          <a:p>
            <a:pPr algn="just">
              <a:lnSpc>
                <a:spcPct val="80000"/>
              </a:lnSpc>
            </a:pPr>
            <a:r>
              <a:rPr lang="en-US" sz="2400" u="sng" dirty="0" smtClean="0"/>
              <a:t>Basic Stabilization</a:t>
            </a:r>
            <a:r>
              <a:rPr lang="en-US" sz="2400" dirty="0" smtClean="0"/>
              <a:t>: Rolling, Quadruped (Bird Dogs), Leg Lowering/Raising, etc.</a:t>
            </a:r>
          </a:p>
          <a:p>
            <a:pPr algn="just">
              <a:lnSpc>
                <a:spcPct val="80000"/>
              </a:lnSpc>
            </a:pPr>
            <a:endParaRPr lang="en-US" sz="2400" dirty="0" smtClean="0"/>
          </a:p>
          <a:p>
            <a:pPr algn="just">
              <a:lnSpc>
                <a:spcPct val="80000"/>
              </a:lnSpc>
            </a:pPr>
            <a:r>
              <a:rPr lang="en-US" sz="2400" u="sng" dirty="0" smtClean="0"/>
              <a:t>Pure Static Stabilization</a:t>
            </a:r>
            <a:r>
              <a:rPr lang="en-US" sz="2400" dirty="0" smtClean="0"/>
              <a:t>: Side Plank, Front Plank, SL Plank, etc.</a:t>
            </a:r>
          </a:p>
          <a:p>
            <a:pPr algn="just">
              <a:lnSpc>
                <a:spcPct val="80000"/>
              </a:lnSpc>
            </a:pPr>
            <a:endParaRPr lang="en-US" sz="2400" u="sng" dirty="0"/>
          </a:p>
          <a:p>
            <a:pPr algn="just">
              <a:lnSpc>
                <a:spcPct val="80000"/>
              </a:lnSpc>
            </a:pPr>
            <a:r>
              <a:rPr lang="en-US" sz="2400" u="sng" dirty="0" smtClean="0"/>
              <a:t>Dynamic Stabilization</a:t>
            </a:r>
            <a:r>
              <a:rPr lang="en-US" sz="2400" dirty="0" smtClean="0"/>
              <a:t>:</a:t>
            </a:r>
          </a:p>
          <a:p>
            <a:pPr marL="0" indent="0" algn="just">
              <a:lnSpc>
                <a:spcPct val="80000"/>
              </a:lnSpc>
              <a:buNone/>
            </a:pPr>
            <a:endParaRPr lang="en-US" sz="1200" dirty="0" smtClean="0"/>
          </a:p>
          <a:p>
            <a:pPr lvl="1" algn="just">
              <a:lnSpc>
                <a:spcPct val="80000"/>
              </a:lnSpc>
            </a:pPr>
            <a:r>
              <a:rPr lang="en-US" sz="2000" i="1" dirty="0" smtClean="0"/>
              <a:t>Static Hips/Dynamic Shld</a:t>
            </a:r>
            <a:r>
              <a:rPr lang="en-US" sz="2000" dirty="0" smtClean="0"/>
              <a:t>: Chops &amp; Lifts, Val Slide Push Aways, TRX Fall Outs, Body Saws, Stir the Pot, etc.</a:t>
            </a:r>
          </a:p>
          <a:p>
            <a:pPr marL="457200" lvl="1" indent="0" algn="just">
              <a:lnSpc>
                <a:spcPct val="80000"/>
              </a:lnSpc>
              <a:buNone/>
            </a:pPr>
            <a:endParaRPr lang="en-US" sz="800" dirty="0" smtClean="0"/>
          </a:p>
          <a:p>
            <a:pPr lvl="1" algn="just">
              <a:lnSpc>
                <a:spcPct val="80000"/>
              </a:lnSpc>
            </a:pPr>
            <a:r>
              <a:rPr lang="en-US" sz="2000" i="1" dirty="0" smtClean="0"/>
              <a:t>Static Shld/Dynamic Hips</a:t>
            </a:r>
            <a:r>
              <a:rPr lang="en-US" sz="2000" dirty="0" smtClean="0"/>
              <a:t>: Marching Planks, Jack Knives, Farmer’s Walks, Pikes, etc.</a:t>
            </a:r>
          </a:p>
          <a:p>
            <a:pPr marL="0" indent="0" algn="just">
              <a:lnSpc>
                <a:spcPct val="80000"/>
              </a:lnSpc>
              <a:buNone/>
            </a:pPr>
            <a:endParaRPr lang="en-US" sz="2400" u="sng" dirty="0" smtClean="0"/>
          </a:p>
          <a:p>
            <a:pPr algn="just">
              <a:lnSpc>
                <a:spcPct val="80000"/>
              </a:lnSpc>
            </a:pPr>
            <a:r>
              <a:rPr lang="en-US" sz="2400" u="sng" dirty="0" smtClean="0"/>
              <a:t>Integrated Stabilization</a:t>
            </a:r>
            <a:r>
              <a:rPr lang="en-US" sz="2400" dirty="0" smtClean="0"/>
              <a:t>: Wood Chop Variations, Get Ups, etc.</a:t>
            </a:r>
          </a:p>
        </p:txBody>
      </p:sp>
    </p:spTree>
    <p:extLst>
      <p:ext uri="{BB962C8B-B14F-4D97-AF65-F5344CB8AC3E}">
        <p14:creationId xmlns:p14="http://schemas.microsoft.com/office/powerpoint/2010/main" val="40514287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3962400" y="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ltLang="ja-JP" sz="4000" b="1" dirty="0" smtClean="0">
                <a:solidFill>
                  <a:srgbClr val="000000"/>
                </a:solidFill>
                <a:latin typeface="Calibri" charset="0"/>
              </a:rPr>
              <a:t>“O</a:t>
            </a:r>
            <a:r>
              <a:rPr lang="en-US" altLang="ja-JP" sz="4000" b="1" dirty="0" smtClean="0">
                <a:solidFill>
                  <a:srgbClr val="000000"/>
                </a:solidFill>
                <a:latin typeface="Calibri" charset="0"/>
              </a:rPr>
              <a:t>NE THING” Person </a:t>
            </a:r>
            <a:endParaRPr lang="en-US" sz="4000" b="1" dirty="0">
              <a:solidFill>
                <a:srgbClr val="000000"/>
              </a:solidFill>
              <a:latin typeface="Calibri" charset="0"/>
            </a:endParaRPr>
          </a:p>
        </p:txBody>
      </p:sp>
      <p:sp>
        <p:nvSpPr>
          <p:cNvPr id="6" name="Rectangle 3"/>
          <p:cNvSpPr txBox="1">
            <a:spLocks noChangeArrowheads="1"/>
          </p:cNvSpPr>
          <p:nvPr/>
        </p:nvSpPr>
        <p:spPr bwMode="auto">
          <a:xfrm>
            <a:off x="4038600" y="762000"/>
            <a:ext cx="533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ts val="700"/>
              </a:spcBef>
              <a:buClr>
                <a:schemeClr val="tx2"/>
              </a:buClr>
              <a:buSzPct val="95000"/>
              <a:buFont typeface="Wingdings" charset="0"/>
              <a:buChar char=""/>
            </a:pPr>
            <a:r>
              <a:rPr lang="en-US" sz="2800" dirty="0">
                <a:latin typeface="Corbel" charset="0"/>
              </a:rPr>
              <a:t>Doesn’</a:t>
            </a:r>
            <a:r>
              <a:rPr lang="en-US" altLang="ja-JP" sz="2800" dirty="0">
                <a:latin typeface="Corbel" charset="0"/>
              </a:rPr>
              <a:t>t care what your goal </a:t>
            </a:r>
            <a:r>
              <a:rPr lang="en-US" altLang="ja-JP" sz="2800" dirty="0" smtClean="0">
                <a:latin typeface="Corbel" charset="0"/>
              </a:rPr>
              <a:t>is.</a:t>
            </a:r>
            <a:endParaRPr lang="en-US" altLang="ja-JP" sz="2800" dirty="0">
              <a:latin typeface="Corbel" charset="0"/>
            </a:endParaRPr>
          </a:p>
          <a:p>
            <a:pPr eaLnBrk="1" hangingPunct="1">
              <a:lnSpc>
                <a:spcPct val="90000"/>
              </a:lnSpc>
              <a:spcBef>
                <a:spcPts val="700"/>
              </a:spcBef>
              <a:buClr>
                <a:schemeClr val="tx2"/>
              </a:buClr>
              <a:buSzPct val="95000"/>
              <a:buFont typeface="Wingdings" charset="0"/>
              <a:buChar char=""/>
            </a:pPr>
            <a:r>
              <a:rPr lang="en-US" altLang="ja-JP" sz="2800" dirty="0" smtClean="0">
                <a:latin typeface="Corbel" charset="0"/>
              </a:rPr>
              <a:t>“L</a:t>
            </a:r>
            <a:r>
              <a:rPr lang="en-US" altLang="ja-JP" sz="2800" dirty="0" smtClean="0">
                <a:latin typeface="Corbel" charset="0"/>
              </a:rPr>
              <a:t>ose fat</a:t>
            </a:r>
            <a:r>
              <a:rPr lang="en-US" altLang="ja-JP" sz="2800" dirty="0" smtClean="0">
                <a:latin typeface="Corbel" charset="0"/>
              </a:rPr>
              <a:t>?”</a:t>
            </a:r>
            <a:endParaRPr lang="en-US" altLang="ja-JP" sz="2800" dirty="0">
              <a:latin typeface="Corbel" charset="0"/>
            </a:endParaRPr>
          </a:p>
          <a:p>
            <a:pPr eaLnBrk="1" hangingPunct="1">
              <a:lnSpc>
                <a:spcPct val="90000"/>
              </a:lnSpc>
              <a:spcBef>
                <a:spcPts val="700"/>
              </a:spcBef>
              <a:buClr>
                <a:schemeClr val="tx2"/>
              </a:buClr>
              <a:buSzPct val="95000"/>
              <a:buFont typeface="Wingdings" charset="0"/>
              <a:buChar char=""/>
            </a:pPr>
            <a:r>
              <a:rPr lang="en-US" altLang="ja-JP" sz="2800" dirty="0" smtClean="0">
                <a:latin typeface="Corbel" charset="0"/>
              </a:rPr>
              <a:t>“F</a:t>
            </a:r>
            <a:r>
              <a:rPr lang="en-US" altLang="ja-JP" sz="2800" dirty="0" smtClean="0">
                <a:latin typeface="Corbel" charset="0"/>
              </a:rPr>
              <a:t>eel better</a:t>
            </a:r>
            <a:r>
              <a:rPr lang="en-US" altLang="ja-JP" sz="2800" dirty="0" smtClean="0">
                <a:latin typeface="Corbel" charset="0"/>
              </a:rPr>
              <a:t>?”</a:t>
            </a:r>
            <a:endParaRPr lang="en-US" altLang="ja-JP" sz="2800" dirty="0">
              <a:latin typeface="Corbel" charset="0"/>
            </a:endParaRPr>
          </a:p>
          <a:p>
            <a:pPr eaLnBrk="1" hangingPunct="1">
              <a:lnSpc>
                <a:spcPct val="90000"/>
              </a:lnSpc>
              <a:spcBef>
                <a:spcPts val="700"/>
              </a:spcBef>
              <a:buClr>
                <a:schemeClr val="tx2"/>
              </a:buClr>
              <a:buSzPct val="95000"/>
              <a:buFont typeface="Wingdings" charset="0"/>
              <a:buChar char=""/>
            </a:pPr>
            <a:r>
              <a:rPr lang="en-US" altLang="ja-JP" sz="2800" dirty="0" smtClean="0">
                <a:latin typeface="Corbel" charset="0"/>
              </a:rPr>
              <a:t>“G</a:t>
            </a:r>
            <a:r>
              <a:rPr lang="en-US" altLang="ja-JP" sz="2800" dirty="0" smtClean="0">
                <a:latin typeface="Corbel" charset="0"/>
              </a:rPr>
              <a:t>ain muscle</a:t>
            </a:r>
            <a:r>
              <a:rPr lang="en-US" altLang="ja-JP" sz="2800" dirty="0" smtClean="0">
                <a:latin typeface="Corbel" charset="0"/>
              </a:rPr>
              <a:t>?”</a:t>
            </a:r>
            <a:endParaRPr lang="en-US" altLang="ja-JP" sz="2800" dirty="0">
              <a:latin typeface="Corbel" charset="0"/>
            </a:endParaRPr>
          </a:p>
          <a:p>
            <a:pPr eaLnBrk="1" hangingPunct="1">
              <a:lnSpc>
                <a:spcPct val="90000"/>
              </a:lnSpc>
              <a:spcBef>
                <a:spcPts val="700"/>
              </a:spcBef>
              <a:buClr>
                <a:schemeClr val="tx2"/>
              </a:buClr>
              <a:buSzPct val="95000"/>
              <a:buFont typeface="Wingdings" charset="0"/>
              <a:buChar char=""/>
            </a:pPr>
            <a:r>
              <a:rPr lang="en-US" altLang="ja-JP" sz="2800" dirty="0" smtClean="0">
                <a:latin typeface="Corbel" charset="0"/>
              </a:rPr>
              <a:t>“I</a:t>
            </a:r>
            <a:r>
              <a:rPr lang="en-US" altLang="ja-JP" sz="2800" dirty="0" smtClean="0">
                <a:latin typeface="Corbel" charset="0"/>
              </a:rPr>
              <a:t>mprove Performance</a:t>
            </a:r>
            <a:r>
              <a:rPr lang="en-US" altLang="ja-JP" sz="2800" dirty="0" smtClean="0">
                <a:latin typeface="Corbel" charset="0"/>
              </a:rPr>
              <a:t>?”</a:t>
            </a:r>
            <a:endParaRPr lang="en-US" altLang="ja-JP" sz="2800" dirty="0">
              <a:latin typeface="Corbel" charset="0"/>
            </a:endParaRPr>
          </a:p>
          <a:p>
            <a:pPr eaLnBrk="1" hangingPunct="1">
              <a:lnSpc>
                <a:spcPct val="90000"/>
              </a:lnSpc>
              <a:spcBef>
                <a:spcPts val="700"/>
              </a:spcBef>
              <a:buClr>
                <a:schemeClr val="tx2"/>
              </a:buClr>
              <a:buSzPct val="95000"/>
            </a:pPr>
            <a:endParaRPr lang="en-US" sz="2800" dirty="0">
              <a:latin typeface="Corbel" charset="0"/>
            </a:endParaRPr>
          </a:p>
          <a:p>
            <a:pPr eaLnBrk="1" hangingPunct="1">
              <a:lnSpc>
                <a:spcPct val="90000"/>
              </a:lnSpc>
              <a:spcBef>
                <a:spcPts val="700"/>
              </a:spcBef>
              <a:buClr>
                <a:schemeClr val="tx2"/>
              </a:buClr>
              <a:buSzPct val="95000"/>
            </a:pPr>
            <a:r>
              <a:rPr lang="en-US" sz="2800" dirty="0">
                <a:latin typeface="Corbel" charset="0"/>
              </a:rPr>
              <a:t>-</a:t>
            </a:r>
            <a:r>
              <a:rPr lang="en-US" sz="2800" dirty="0" smtClean="0">
                <a:latin typeface="Corbel" charset="0"/>
              </a:rPr>
              <a:t>- </a:t>
            </a:r>
            <a:r>
              <a:rPr lang="en-US" sz="2800" dirty="0" smtClean="0">
                <a:latin typeface="Corbel" charset="0"/>
              </a:rPr>
              <a:t> The </a:t>
            </a:r>
            <a:r>
              <a:rPr lang="en-US" sz="2800" dirty="0">
                <a:latin typeface="Corbel" charset="0"/>
              </a:rPr>
              <a:t>answer is </a:t>
            </a:r>
            <a:r>
              <a:rPr lang="en-US" sz="2800" dirty="0" smtClean="0">
                <a:latin typeface="Corbel" charset="0"/>
              </a:rPr>
              <a:t>“t</a:t>
            </a:r>
            <a:r>
              <a:rPr lang="en-US" altLang="ja-JP" sz="2800" dirty="0" smtClean="0">
                <a:latin typeface="Corbel" charset="0"/>
              </a:rPr>
              <a:t>he </a:t>
            </a:r>
            <a:r>
              <a:rPr lang="en-US" altLang="ja-JP" sz="2800" dirty="0">
                <a:latin typeface="Corbel" charset="0"/>
              </a:rPr>
              <a:t>one </a:t>
            </a:r>
            <a:r>
              <a:rPr lang="en-US" altLang="ja-JP" sz="2800" dirty="0" smtClean="0">
                <a:latin typeface="Corbel" charset="0"/>
              </a:rPr>
              <a:t>thing”</a:t>
            </a:r>
            <a:endParaRPr lang="en-US" altLang="ja-JP" sz="2800" dirty="0">
              <a:latin typeface="Corbel" charset="0"/>
            </a:endParaRPr>
          </a:p>
          <a:p>
            <a:pPr eaLnBrk="1" hangingPunct="1">
              <a:lnSpc>
                <a:spcPct val="90000"/>
              </a:lnSpc>
              <a:spcBef>
                <a:spcPts val="700"/>
              </a:spcBef>
              <a:buClr>
                <a:schemeClr val="tx2"/>
              </a:buClr>
              <a:buSzPct val="95000"/>
              <a:buFont typeface="Wingdings" charset="0"/>
              <a:buChar char=""/>
            </a:pPr>
            <a:endParaRPr lang="en-US" sz="2800" dirty="0">
              <a:latin typeface="Corbel" charset="0"/>
            </a:endParaRPr>
          </a:p>
          <a:p>
            <a:pPr eaLnBrk="1" hangingPunct="1">
              <a:lnSpc>
                <a:spcPct val="90000"/>
              </a:lnSpc>
              <a:spcBef>
                <a:spcPts val="700"/>
              </a:spcBef>
              <a:buClr>
                <a:schemeClr val="tx2"/>
              </a:buClr>
              <a:buSzPct val="95000"/>
              <a:buFont typeface="Wingdings" charset="0"/>
              <a:buChar char=""/>
            </a:pPr>
            <a:endParaRPr lang="en-US" sz="2800" dirty="0">
              <a:latin typeface="Corbel" charset="0"/>
            </a:endParaRPr>
          </a:p>
        </p:txBody>
      </p:sp>
      <p:pic>
        <p:nvPicPr>
          <p:cNvPr id="7172" name="Picture 6"/>
          <p:cNvPicPr>
            <a:picLocks noChangeAspect="1"/>
          </p:cNvPicPr>
          <p:nvPr/>
        </p:nvPicPr>
        <p:blipFill>
          <a:blip r:embed="rId3">
            <a:extLst>
              <a:ext uri="{28A0092B-C50C-407E-A947-70E740481C1C}">
                <a14:useLocalDpi xmlns:a14="http://schemas.microsoft.com/office/drawing/2010/main" val="0"/>
              </a:ext>
            </a:extLst>
          </a:blip>
          <a:srcRect l="12614" r="17999"/>
          <a:stretch>
            <a:fillRect/>
          </a:stretch>
        </p:blipFill>
        <p:spPr bwMode="auto">
          <a:xfrm>
            <a:off x="228600" y="2971800"/>
            <a:ext cx="16764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p:cNvPicPr>
          <p:nvPr/>
        </p:nvPicPr>
        <p:blipFill>
          <a:blip r:embed="rId4">
            <a:extLst>
              <a:ext uri="{28A0092B-C50C-407E-A947-70E740481C1C}">
                <a14:useLocalDpi xmlns:a14="http://schemas.microsoft.com/office/drawing/2010/main" val="0"/>
              </a:ext>
            </a:extLst>
          </a:blip>
          <a:srcRect l="3200" t="58696" r="54800" b="18117"/>
          <a:stretch>
            <a:fillRect/>
          </a:stretch>
        </p:blipFill>
        <p:spPr bwMode="auto">
          <a:xfrm>
            <a:off x="0" y="5410200"/>
            <a:ext cx="2438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6846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6100" y="0"/>
            <a:ext cx="203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p:cNvPicPr>
            <a:picLocks noChangeAspect="1"/>
          </p:cNvPicPr>
          <p:nvPr/>
        </p:nvPicPr>
        <p:blipFill>
          <a:blip r:embed="rId7">
            <a:extLst>
              <a:ext uri="{28A0092B-C50C-407E-A947-70E740481C1C}">
                <a14:useLocalDpi xmlns:a14="http://schemas.microsoft.com/office/drawing/2010/main" val="0"/>
              </a:ext>
            </a:extLst>
          </a:blip>
          <a:srcRect t="64400"/>
          <a:stretch>
            <a:fillRect/>
          </a:stretch>
        </p:blipFill>
        <p:spPr bwMode="auto">
          <a:xfrm>
            <a:off x="4419600" y="4419600"/>
            <a:ext cx="4165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p:cNvPicPr>
            <a:picLocks noChangeAspect="1"/>
          </p:cNvPicPr>
          <p:nvPr/>
        </p:nvPicPr>
        <p:blipFill>
          <a:blip r:embed="rId8">
            <a:extLst>
              <a:ext uri="{28A0092B-C50C-407E-A947-70E740481C1C}">
                <a14:useLocalDpi xmlns:a14="http://schemas.microsoft.com/office/drawing/2010/main" val="0"/>
              </a:ext>
            </a:extLst>
          </a:blip>
          <a:srcRect l="42799"/>
          <a:stretch>
            <a:fillRect/>
          </a:stretch>
        </p:blipFill>
        <p:spPr bwMode="auto">
          <a:xfrm>
            <a:off x="2438400" y="3125788"/>
            <a:ext cx="16002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434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6952"/>
            <a:ext cx="8875059" cy="6858000"/>
          </a:xfrm>
          <a:prstGeom prst="rect">
            <a:avLst/>
          </a:prstGeom>
        </p:spPr>
      </p:pic>
    </p:spTree>
    <p:extLst>
      <p:ext uri="{BB962C8B-B14F-4D97-AF65-F5344CB8AC3E}">
        <p14:creationId xmlns:p14="http://schemas.microsoft.com/office/powerpoint/2010/main" val="2076865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p:txBody>
          <a:bodyPr/>
          <a:lstStyle/>
          <a:p>
            <a:r>
              <a:rPr lang="en-US" dirty="0" smtClean="0"/>
              <a:t>Power Development</a:t>
            </a:r>
          </a:p>
        </p:txBody>
      </p:sp>
      <p:sp>
        <p:nvSpPr>
          <p:cNvPr id="22530" name="Rectangle 3"/>
          <p:cNvSpPr>
            <a:spLocks noGrp="1" noChangeArrowheads="1"/>
          </p:cNvSpPr>
          <p:nvPr>
            <p:ph idx="1"/>
          </p:nvPr>
        </p:nvSpPr>
        <p:spPr>
          <a:xfrm>
            <a:off x="457200" y="1524000"/>
            <a:ext cx="8229600" cy="4800600"/>
          </a:xfrm>
        </p:spPr>
        <p:txBody>
          <a:bodyPr/>
          <a:lstStyle/>
          <a:p>
            <a:pPr algn="just">
              <a:lnSpc>
                <a:spcPct val="80000"/>
              </a:lnSpc>
            </a:pPr>
            <a:r>
              <a:rPr lang="en-US" sz="2000" dirty="0" smtClean="0"/>
              <a:t>Mike Boyle: </a:t>
            </a:r>
            <a:r>
              <a:rPr lang="ja-JP" altLang="en-US" sz="2000" dirty="0" smtClean="0">
                <a:latin typeface="Arial" pitchFamily="34" charset="0"/>
              </a:rPr>
              <a:t>“</a:t>
            </a:r>
            <a:r>
              <a:rPr lang="en-US" altLang="ja-JP" sz="2000" dirty="0" smtClean="0"/>
              <a:t>Older clients who train for power will be more independent, fall less often, and get better faster after an injury. A real trifecta. The bottom line - We need to forget all the crap about safety and start to figure out how to train all of our clients for power…</a:t>
            </a:r>
            <a:r>
              <a:rPr lang="en-US" altLang="en-US" sz="2000" dirty="0" smtClean="0"/>
              <a:t>”</a:t>
            </a:r>
          </a:p>
          <a:p>
            <a:pPr algn="just">
              <a:lnSpc>
                <a:spcPct val="80000"/>
              </a:lnSpc>
            </a:pPr>
            <a:endParaRPr lang="en-US" sz="2000" dirty="0"/>
          </a:p>
          <a:p>
            <a:pPr algn="just">
              <a:lnSpc>
                <a:spcPct val="80000"/>
              </a:lnSpc>
            </a:pPr>
            <a:r>
              <a:rPr lang="en-US" sz="2000" dirty="0" smtClean="0"/>
              <a:t>Lots of med ball stuff for general populations.</a:t>
            </a:r>
          </a:p>
          <a:p>
            <a:pPr algn="just">
              <a:lnSpc>
                <a:spcPct val="80000"/>
              </a:lnSpc>
            </a:pPr>
            <a:endParaRPr lang="en-US" sz="2000" dirty="0" smtClean="0"/>
          </a:p>
          <a:p>
            <a:pPr algn="just">
              <a:lnSpc>
                <a:spcPct val="80000"/>
              </a:lnSpc>
            </a:pPr>
            <a:r>
              <a:rPr lang="en-US" sz="2000" dirty="0" smtClean="0"/>
              <a:t>Kettlebells/Sandbags</a:t>
            </a:r>
          </a:p>
          <a:p>
            <a:pPr algn="just">
              <a:lnSpc>
                <a:spcPct val="80000"/>
              </a:lnSpc>
            </a:pPr>
            <a:endParaRPr lang="en-US" sz="2000" dirty="0" smtClean="0"/>
          </a:p>
          <a:p>
            <a:pPr algn="just">
              <a:lnSpc>
                <a:spcPct val="80000"/>
              </a:lnSpc>
            </a:pPr>
            <a:r>
              <a:rPr lang="en-US" sz="2000" dirty="0" smtClean="0"/>
              <a:t>Speed/Agility Ladders?</a:t>
            </a:r>
          </a:p>
          <a:p>
            <a:pPr algn="just">
              <a:lnSpc>
                <a:spcPct val="80000"/>
              </a:lnSpc>
            </a:pPr>
            <a:endParaRPr lang="en-US" sz="2000" dirty="0" smtClean="0"/>
          </a:p>
          <a:p>
            <a:pPr algn="just">
              <a:lnSpc>
                <a:spcPct val="80000"/>
              </a:lnSpc>
            </a:pPr>
            <a:r>
              <a:rPr lang="en-US" sz="2000" dirty="0" smtClean="0"/>
              <a:t>RAMP?</a:t>
            </a:r>
          </a:p>
          <a:p>
            <a:pPr algn="just">
              <a:lnSpc>
                <a:spcPct val="80000"/>
              </a:lnSpc>
            </a:pPr>
            <a:endParaRPr lang="en-US" sz="2000" dirty="0" smtClean="0"/>
          </a:p>
          <a:p>
            <a:pPr algn="just">
              <a:lnSpc>
                <a:spcPct val="80000"/>
              </a:lnSpc>
            </a:pPr>
            <a:r>
              <a:rPr lang="en-US" sz="2000" dirty="0" smtClean="0"/>
              <a:t>Plyometric/Olympic Lifts &amp; </a:t>
            </a:r>
            <a:r>
              <a:rPr lang="en-US" sz="2000" dirty="0"/>
              <a:t>v</a:t>
            </a:r>
            <a:r>
              <a:rPr lang="en-US" sz="2000" dirty="0" smtClean="0"/>
              <a:t>ariations for those that are</a:t>
            </a:r>
            <a:r>
              <a:rPr lang="en-US" sz="2000" dirty="0"/>
              <a:t> </a:t>
            </a:r>
            <a:r>
              <a:rPr lang="en-US" altLang="ja-JP" sz="2000" dirty="0" smtClean="0"/>
              <a:t>“qualified”.</a:t>
            </a:r>
            <a:endParaRPr lang="en-US" sz="2000" dirty="0" smtClean="0"/>
          </a:p>
        </p:txBody>
      </p:sp>
    </p:spTree>
    <p:extLst>
      <p:ext uri="{BB962C8B-B14F-4D97-AF65-F5344CB8AC3E}">
        <p14:creationId xmlns:p14="http://schemas.microsoft.com/office/powerpoint/2010/main" val="1251616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p:nvPr>
        </p:nvSpPr>
        <p:spPr/>
        <p:txBody>
          <a:bodyPr/>
          <a:lstStyle/>
          <a:p>
            <a:r>
              <a:rPr lang="en-US" dirty="0" smtClean="0"/>
              <a:t>Combinations</a:t>
            </a:r>
          </a:p>
        </p:txBody>
      </p:sp>
      <p:sp>
        <p:nvSpPr>
          <p:cNvPr id="23554" name="Rectangle 3"/>
          <p:cNvSpPr>
            <a:spLocks noGrp="1" noChangeArrowheads="1"/>
          </p:cNvSpPr>
          <p:nvPr>
            <p:ph idx="1"/>
          </p:nvPr>
        </p:nvSpPr>
        <p:spPr>
          <a:xfrm>
            <a:off x="457200" y="1524000"/>
            <a:ext cx="8229600" cy="4800600"/>
          </a:xfrm>
        </p:spPr>
        <p:txBody>
          <a:bodyPr/>
          <a:lstStyle/>
          <a:p>
            <a:pPr algn="just">
              <a:lnSpc>
                <a:spcPct val="80000"/>
              </a:lnSpc>
            </a:pPr>
            <a:r>
              <a:rPr lang="en-US" sz="2800" u="sng" dirty="0" smtClean="0"/>
              <a:t>Definitions</a:t>
            </a:r>
            <a:r>
              <a:rPr lang="en-US" sz="2800" dirty="0" smtClean="0"/>
              <a:t>: Combinations, Hybrids, Complexes</a:t>
            </a:r>
          </a:p>
          <a:p>
            <a:pPr algn="just">
              <a:lnSpc>
                <a:spcPct val="80000"/>
              </a:lnSpc>
              <a:buFont typeface="Wingdings" pitchFamily="2" charset="2"/>
              <a:buNone/>
            </a:pPr>
            <a:endParaRPr lang="en-US" sz="1400" dirty="0" smtClean="0"/>
          </a:p>
          <a:p>
            <a:pPr algn="just">
              <a:lnSpc>
                <a:spcPct val="80000"/>
              </a:lnSpc>
            </a:pPr>
            <a:r>
              <a:rPr lang="en-US" sz="2800" dirty="0" smtClean="0"/>
              <a:t>Finally, they have a home…</a:t>
            </a:r>
          </a:p>
          <a:p>
            <a:pPr marL="0" indent="0" algn="just">
              <a:lnSpc>
                <a:spcPct val="80000"/>
              </a:lnSpc>
              <a:buNone/>
            </a:pPr>
            <a:endParaRPr lang="en-US" sz="1400" dirty="0" smtClean="0"/>
          </a:p>
          <a:p>
            <a:pPr algn="just">
              <a:lnSpc>
                <a:spcPct val="80000"/>
              </a:lnSpc>
            </a:pPr>
            <a:r>
              <a:rPr lang="en-US" sz="2800" dirty="0" smtClean="0"/>
              <a:t>Why and how we use them: linked systems?</a:t>
            </a:r>
          </a:p>
          <a:p>
            <a:pPr marL="0" indent="0" algn="just">
              <a:lnSpc>
                <a:spcPct val="80000"/>
              </a:lnSpc>
              <a:buNone/>
            </a:pPr>
            <a:endParaRPr lang="en-US" sz="1400" dirty="0" smtClean="0"/>
          </a:p>
          <a:p>
            <a:pPr algn="just">
              <a:lnSpc>
                <a:spcPct val="80000"/>
              </a:lnSpc>
            </a:pPr>
            <a:r>
              <a:rPr lang="en-US" sz="2800" dirty="0" smtClean="0"/>
              <a:t>How we write them: +  - ,</a:t>
            </a:r>
          </a:p>
          <a:p>
            <a:pPr marL="0" indent="0" algn="just">
              <a:lnSpc>
                <a:spcPct val="80000"/>
              </a:lnSpc>
              <a:buNone/>
            </a:pPr>
            <a:endParaRPr lang="en-US" sz="1400" dirty="0" smtClean="0"/>
          </a:p>
          <a:p>
            <a:pPr lvl="1" algn="just">
              <a:lnSpc>
                <a:spcPct val="80000"/>
              </a:lnSpc>
            </a:pPr>
            <a:r>
              <a:rPr lang="en-US" sz="2400" dirty="0" smtClean="0"/>
              <a:t>Lateral Lunge + SA DB Press (contra)</a:t>
            </a:r>
          </a:p>
          <a:p>
            <a:pPr marL="457200" lvl="1" indent="0" algn="just">
              <a:lnSpc>
                <a:spcPct val="80000"/>
              </a:lnSpc>
              <a:buNone/>
            </a:pPr>
            <a:endParaRPr lang="en-US" sz="1200" dirty="0" smtClean="0"/>
          </a:p>
          <a:p>
            <a:pPr lvl="1" algn="just">
              <a:lnSpc>
                <a:spcPct val="80000"/>
              </a:lnSpc>
            </a:pPr>
            <a:r>
              <a:rPr lang="en-US" sz="2400" dirty="0" smtClean="0"/>
              <a:t>DB Front Squat - Press</a:t>
            </a:r>
          </a:p>
          <a:p>
            <a:pPr marL="457200" lvl="1" indent="0" algn="just">
              <a:lnSpc>
                <a:spcPct val="80000"/>
              </a:lnSpc>
              <a:buNone/>
            </a:pPr>
            <a:endParaRPr lang="en-US" sz="1200" dirty="0" smtClean="0"/>
          </a:p>
          <a:p>
            <a:pPr lvl="1" algn="just">
              <a:lnSpc>
                <a:spcPct val="80000"/>
              </a:lnSpc>
            </a:pPr>
            <a:r>
              <a:rPr lang="en-US" sz="2400" dirty="0" smtClean="0"/>
              <a:t>RDL, Bent Over Row, Hang Power Clean, Push Press, Back Squat</a:t>
            </a:r>
          </a:p>
          <a:p>
            <a:pPr>
              <a:lnSpc>
                <a:spcPct val="80000"/>
              </a:lnSpc>
            </a:pPr>
            <a:endParaRPr lang="en-US" sz="2800" dirty="0" smtClean="0"/>
          </a:p>
          <a:p>
            <a:pPr>
              <a:lnSpc>
                <a:spcPct val="80000"/>
              </a:lnSpc>
              <a:buFont typeface="Wingdings" pitchFamily="2" charset="2"/>
              <a:buNone/>
            </a:pPr>
            <a:endParaRPr lang="en-US" sz="2800" dirty="0" smtClean="0"/>
          </a:p>
        </p:txBody>
      </p:sp>
      <p:pic>
        <p:nvPicPr>
          <p:cNvPr id="23555" name="Picture 4" descr="VID01898"/>
          <p:cNvPicPr>
            <a:picLocks noChangeAspect="1" noChangeArrowheads="1"/>
          </p:cNvPicPr>
          <p:nvPr/>
        </p:nvPicPr>
        <p:blipFill>
          <a:blip r:embed="rId2"/>
          <a:srcRect/>
          <a:stretch>
            <a:fillRect/>
          </a:stretch>
        </p:blipFill>
        <p:spPr bwMode="auto">
          <a:xfrm>
            <a:off x="6553200" y="4838"/>
            <a:ext cx="2590800" cy="1457325"/>
          </a:xfrm>
          <a:prstGeom prst="rect">
            <a:avLst/>
          </a:prstGeom>
          <a:noFill/>
          <a:ln w="9525">
            <a:noFill/>
            <a:miter lim="800000"/>
            <a:headEnd/>
            <a:tailEnd/>
          </a:ln>
        </p:spPr>
      </p:pic>
    </p:spTree>
    <p:extLst>
      <p:ext uri="{BB962C8B-B14F-4D97-AF65-F5344CB8AC3E}">
        <p14:creationId xmlns:p14="http://schemas.microsoft.com/office/powerpoint/2010/main" val="9667959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57200" y="304800"/>
            <a:ext cx="8229600" cy="1143000"/>
          </a:xfrm>
        </p:spPr>
        <p:txBody>
          <a:bodyPr/>
          <a:lstStyle/>
          <a:p>
            <a:r>
              <a:rPr lang="en-US" dirty="0" smtClean="0"/>
              <a:t>Resistance Training </a:t>
            </a:r>
            <a:endParaRPr lang="en-US" dirty="0"/>
          </a:p>
        </p:txBody>
      </p:sp>
      <p:sp>
        <p:nvSpPr>
          <p:cNvPr id="49155" name="Rectangle 3"/>
          <p:cNvSpPr>
            <a:spLocks noGrp="1" noChangeArrowheads="1"/>
          </p:cNvSpPr>
          <p:nvPr>
            <p:ph type="body" idx="4294967295"/>
          </p:nvPr>
        </p:nvSpPr>
        <p:spPr>
          <a:xfrm>
            <a:off x="762000" y="1524000"/>
            <a:ext cx="7924800" cy="4800600"/>
          </a:xfrm>
        </p:spPr>
        <p:txBody>
          <a:bodyPr/>
          <a:lstStyle/>
          <a:p>
            <a:pPr marL="0" indent="0" algn="just">
              <a:lnSpc>
                <a:spcPct val="90000"/>
              </a:lnSpc>
              <a:buNone/>
            </a:pPr>
            <a:r>
              <a:rPr lang="en-US" altLang="ja-JP" dirty="0" smtClean="0"/>
              <a:t>The </a:t>
            </a:r>
            <a:r>
              <a:rPr lang="ja-JP" altLang="en-US" dirty="0" smtClean="0"/>
              <a:t>“</a:t>
            </a:r>
            <a:r>
              <a:rPr lang="en-US" dirty="0" smtClean="0"/>
              <a:t>meat </a:t>
            </a:r>
            <a:r>
              <a:rPr lang="en-US" dirty="0"/>
              <a:t>and potatoes</a:t>
            </a:r>
            <a:r>
              <a:rPr lang="ja-JP" altLang="en-US" dirty="0"/>
              <a:t>”</a:t>
            </a:r>
            <a:r>
              <a:rPr lang="en-US" dirty="0"/>
              <a:t> of a </a:t>
            </a:r>
            <a:r>
              <a:rPr lang="en-US" dirty="0" smtClean="0"/>
              <a:t>program.</a:t>
            </a:r>
          </a:p>
          <a:p>
            <a:pPr marL="0" indent="0" algn="just">
              <a:lnSpc>
                <a:spcPct val="90000"/>
              </a:lnSpc>
              <a:buNone/>
            </a:pPr>
            <a:endParaRPr lang="en-US" sz="1800" dirty="0"/>
          </a:p>
          <a:p>
            <a:pPr marL="0" indent="0" algn="just">
              <a:lnSpc>
                <a:spcPct val="90000"/>
              </a:lnSpc>
              <a:buNone/>
            </a:pPr>
            <a:r>
              <a:rPr lang="en-US" dirty="0" smtClean="0"/>
              <a:t>The </a:t>
            </a:r>
            <a:r>
              <a:rPr lang="en-US" dirty="0"/>
              <a:t>structural backbone that </a:t>
            </a:r>
            <a:r>
              <a:rPr lang="en-US" dirty="0" smtClean="0"/>
              <a:t>gives the most return </a:t>
            </a:r>
            <a:r>
              <a:rPr lang="en-US" dirty="0"/>
              <a:t>on investment for goals</a:t>
            </a:r>
            <a:r>
              <a:rPr lang="en-US" dirty="0" smtClean="0"/>
              <a:t>. (Fat </a:t>
            </a:r>
            <a:r>
              <a:rPr lang="en-US" dirty="0"/>
              <a:t>loss</a:t>
            </a:r>
            <a:r>
              <a:rPr lang="en-US" dirty="0" smtClean="0"/>
              <a:t>, strength </a:t>
            </a:r>
            <a:r>
              <a:rPr lang="en-US" dirty="0"/>
              <a:t>gain, </a:t>
            </a:r>
            <a:r>
              <a:rPr lang="en-US" dirty="0" smtClean="0"/>
              <a:t>performance, etc.)</a:t>
            </a:r>
            <a:endParaRPr lang="en-US" dirty="0"/>
          </a:p>
          <a:p>
            <a:pPr marL="0" indent="0" algn="just">
              <a:lnSpc>
                <a:spcPct val="90000"/>
              </a:lnSpc>
              <a:buNone/>
            </a:pPr>
            <a:endParaRPr lang="en-US" sz="1800" dirty="0"/>
          </a:p>
          <a:p>
            <a:pPr lvl="2" algn="just">
              <a:lnSpc>
                <a:spcPct val="90000"/>
              </a:lnSpc>
            </a:pPr>
            <a:r>
              <a:rPr lang="en-US" dirty="0" smtClean="0"/>
              <a:t>Our #1 </a:t>
            </a:r>
            <a:r>
              <a:rPr lang="en-US" dirty="0"/>
              <a:t>on our hierarchy list of means </a:t>
            </a:r>
            <a:r>
              <a:rPr lang="en-US" dirty="0" smtClean="0"/>
              <a:t>to achieve         </a:t>
            </a:r>
            <a:r>
              <a:rPr lang="en-US" dirty="0"/>
              <a:t>body composition change via </a:t>
            </a:r>
            <a:r>
              <a:rPr lang="en-US" dirty="0" smtClean="0"/>
              <a:t>movement.</a:t>
            </a:r>
          </a:p>
          <a:p>
            <a:pPr lvl="2" algn="just">
              <a:lnSpc>
                <a:spcPct val="90000"/>
              </a:lnSpc>
            </a:pPr>
            <a:endParaRPr lang="en-US" dirty="0"/>
          </a:p>
          <a:p>
            <a:pPr marL="914400" lvl="2" indent="0" algn="just">
              <a:lnSpc>
                <a:spcPct val="90000"/>
              </a:lnSpc>
              <a:buNone/>
            </a:pPr>
            <a:r>
              <a:rPr lang="en-US" dirty="0" smtClean="0"/>
              <a:t>	-  Due to its </a:t>
            </a:r>
            <a:r>
              <a:rPr lang="en-US" dirty="0"/>
              <a:t>involvement in adding lean body mass</a:t>
            </a:r>
            <a:r>
              <a:rPr lang="en-US" dirty="0" smtClean="0"/>
              <a:t>.</a:t>
            </a:r>
            <a:endParaRPr lang="en-US" dirty="0"/>
          </a:p>
        </p:txBody>
      </p:sp>
    </p:spTree>
    <p:extLst>
      <p:ext uri="{BB962C8B-B14F-4D97-AF65-F5344CB8AC3E}">
        <p14:creationId xmlns:p14="http://schemas.microsoft.com/office/powerpoint/2010/main" val="3413979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normAutofit/>
          </a:bodyPr>
          <a:lstStyle/>
          <a:p>
            <a:r>
              <a:rPr lang="en-US" altLang="ja-JP" sz="3600" dirty="0" smtClean="0"/>
              <a:t>Our Classifications for Resistance Exercises</a:t>
            </a:r>
            <a:endParaRPr lang="en-US" sz="3600" dirty="0" smtClean="0"/>
          </a:p>
        </p:txBody>
      </p:sp>
      <p:sp>
        <p:nvSpPr>
          <p:cNvPr id="25602" name="Rectangle 3"/>
          <p:cNvSpPr>
            <a:spLocks noGrp="1" noChangeArrowheads="1"/>
          </p:cNvSpPr>
          <p:nvPr>
            <p:ph idx="1"/>
          </p:nvPr>
        </p:nvSpPr>
        <p:spPr>
          <a:xfrm>
            <a:off x="457200" y="1524000"/>
            <a:ext cx="4038600" cy="4800600"/>
          </a:xfrm>
        </p:spPr>
        <p:txBody>
          <a:bodyPr/>
          <a:lstStyle/>
          <a:p>
            <a:r>
              <a:rPr lang="en-US" dirty="0" smtClean="0"/>
              <a:t>Squat</a:t>
            </a:r>
          </a:p>
          <a:p>
            <a:r>
              <a:rPr lang="en-US" dirty="0" smtClean="0"/>
              <a:t>Bend</a:t>
            </a:r>
          </a:p>
          <a:p>
            <a:r>
              <a:rPr lang="en-US" dirty="0" smtClean="0"/>
              <a:t>Lunge</a:t>
            </a:r>
          </a:p>
          <a:p>
            <a:r>
              <a:rPr lang="en-US" dirty="0" smtClean="0"/>
              <a:t>Single Leg Stance</a:t>
            </a:r>
          </a:p>
          <a:p>
            <a:r>
              <a:rPr lang="en-US" dirty="0" smtClean="0"/>
              <a:t>Pull</a:t>
            </a:r>
          </a:p>
          <a:p>
            <a:r>
              <a:rPr lang="en-US" dirty="0" smtClean="0"/>
              <a:t>Push</a:t>
            </a:r>
          </a:p>
          <a:p>
            <a:pPr marL="0" indent="0">
              <a:buNone/>
            </a:pPr>
            <a:endParaRPr lang="en-US" dirty="0" smtClean="0"/>
          </a:p>
        </p:txBody>
      </p:sp>
    </p:spTree>
    <p:extLst>
      <p:ext uri="{BB962C8B-B14F-4D97-AF65-F5344CB8AC3E}">
        <p14:creationId xmlns:p14="http://schemas.microsoft.com/office/powerpoint/2010/main" val="17352286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US" dirty="0" smtClean="0">
                <a:cs typeface="+mj-cs"/>
              </a:rPr>
              <a:t>Correlations with the FMS</a:t>
            </a:r>
          </a:p>
        </p:txBody>
      </p:sp>
      <p:sp>
        <p:nvSpPr>
          <p:cNvPr id="141315" name="Rectangle 3"/>
          <p:cNvSpPr>
            <a:spLocks noGrp="1" noChangeArrowheads="1"/>
          </p:cNvSpPr>
          <p:nvPr>
            <p:ph type="body" idx="1"/>
          </p:nvPr>
        </p:nvSpPr>
        <p:spPr/>
        <p:txBody>
          <a:bodyPr/>
          <a:lstStyle/>
          <a:p>
            <a:pPr eaLnBrk="1" hangingPunct="1">
              <a:lnSpc>
                <a:spcPct val="90000"/>
              </a:lnSpc>
              <a:defRPr/>
            </a:pPr>
            <a:r>
              <a:rPr lang="en-US" sz="2400" dirty="0" smtClean="0">
                <a:cs typeface="+mn-cs"/>
              </a:rPr>
              <a:t>Squat/Bend – DS/ASLR</a:t>
            </a: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Push – TSPU/SM</a:t>
            </a: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Pull – SM?</a:t>
            </a: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SL Stance – HS/ASLR</a:t>
            </a: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Lunge – ILL</a:t>
            </a: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Core – RS/TSPU</a:t>
            </a:r>
          </a:p>
        </p:txBody>
      </p:sp>
      <p:pic>
        <p:nvPicPr>
          <p:cNvPr id="23555" name="Picture 4" descr="FMS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2540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6365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p:txBody>
          <a:bodyPr/>
          <a:lstStyle/>
          <a:p>
            <a:r>
              <a:rPr lang="en-US" dirty="0" smtClean="0"/>
              <a:t>Squat</a:t>
            </a:r>
          </a:p>
        </p:txBody>
      </p:sp>
      <p:sp>
        <p:nvSpPr>
          <p:cNvPr id="28674" name="Rectangle 4"/>
          <p:cNvSpPr>
            <a:spLocks noGrp="1" noChangeArrowheads="1"/>
          </p:cNvSpPr>
          <p:nvPr>
            <p:ph sz="half" idx="1"/>
          </p:nvPr>
        </p:nvSpPr>
        <p:spPr>
          <a:xfrm>
            <a:off x="457200" y="1524000"/>
            <a:ext cx="4038600" cy="4800600"/>
          </a:xfrm>
        </p:spPr>
        <p:txBody>
          <a:bodyPr/>
          <a:lstStyle/>
          <a:p>
            <a:pPr>
              <a:lnSpc>
                <a:spcPct val="90000"/>
              </a:lnSpc>
            </a:pPr>
            <a:r>
              <a:rPr lang="en-US" dirty="0" smtClean="0"/>
              <a:t>Arms Extended Squat</a:t>
            </a:r>
          </a:p>
          <a:p>
            <a:pPr>
              <a:lnSpc>
                <a:spcPct val="90000"/>
              </a:lnSpc>
            </a:pPr>
            <a:endParaRPr lang="en-US" dirty="0" smtClean="0"/>
          </a:p>
          <a:p>
            <a:pPr>
              <a:lnSpc>
                <a:spcPct val="90000"/>
              </a:lnSpc>
            </a:pPr>
            <a:r>
              <a:rPr lang="en-US" dirty="0" smtClean="0"/>
              <a:t>Goblet Squat</a:t>
            </a:r>
          </a:p>
          <a:p>
            <a:pPr>
              <a:lnSpc>
                <a:spcPct val="90000"/>
              </a:lnSpc>
            </a:pPr>
            <a:endParaRPr lang="en-US" dirty="0" smtClean="0"/>
          </a:p>
          <a:p>
            <a:pPr>
              <a:lnSpc>
                <a:spcPct val="90000"/>
              </a:lnSpc>
            </a:pPr>
            <a:r>
              <a:rPr lang="en-US" dirty="0" smtClean="0"/>
              <a:t>Front Squat</a:t>
            </a:r>
          </a:p>
          <a:p>
            <a:pPr>
              <a:lnSpc>
                <a:spcPct val="90000"/>
              </a:lnSpc>
            </a:pPr>
            <a:endParaRPr lang="en-US" dirty="0" smtClean="0"/>
          </a:p>
          <a:p>
            <a:pPr>
              <a:lnSpc>
                <a:spcPct val="90000"/>
              </a:lnSpc>
            </a:pPr>
            <a:r>
              <a:rPr lang="en-US" dirty="0" smtClean="0"/>
              <a:t>Back Squat</a:t>
            </a:r>
          </a:p>
          <a:p>
            <a:pPr>
              <a:lnSpc>
                <a:spcPct val="90000"/>
              </a:lnSpc>
            </a:pPr>
            <a:endParaRPr lang="en-US" dirty="0" smtClean="0"/>
          </a:p>
          <a:p>
            <a:pPr>
              <a:lnSpc>
                <a:spcPct val="90000"/>
              </a:lnSpc>
            </a:pPr>
            <a:r>
              <a:rPr lang="en-US" dirty="0" smtClean="0"/>
              <a:t>Jump Squat</a:t>
            </a:r>
          </a:p>
        </p:txBody>
      </p:sp>
      <p:sp>
        <p:nvSpPr>
          <p:cNvPr id="28675" name="Rectangle 6"/>
          <p:cNvSpPr>
            <a:spLocks noGrp="1" noChangeArrowheads="1"/>
          </p:cNvSpPr>
          <p:nvPr>
            <p:ph sz="half" idx="2"/>
          </p:nvPr>
        </p:nvSpPr>
        <p:spPr/>
        <p:txBody>
          <a:bodyPr/>
          <a:lstStyle/>
          <a:p>
            <a:endParaRPr lang="en-US" dirty="0" smtClean="0"/>
          </a:p>
          <a:p>
            <a:endParaRPr lang="en-US" dirty="0" smtClean="0"/>
          </a:p>
          <a:p>
            <a:endParaRPr lang="en-US" dirty="0" smtClean="0"/>
          </a:p>
          <a:p>
            <a:pPr>
              <a:buFont typeface="Wingdings" pitchFamily="2" charset="2"/>
              <a:buNone/>
            </a:pPr>
            <a:endParaRPr lang="en-US" dirty="0" smtClean="0"/>
          </a:p>
          <a:p>
            <a:pPr>
              <a:buFont typeface="Wingdings" pitchFamily="2" charset="2"/>
              <a:buNone/>
            </a:pPr>
            <a:endParaRPr lang="en-US" dirty="0" smtClean="0"/>
          </a:p>
        </p:txBody>
      </p:sp>
    </p:spTree>
    <p:extLst>
      <p:ext uri="{BB962C8B-B14F-4D97-AF65-F5344CB8AC3E}">
        <p14:creationId xmlns:p14="http://schemas.microsoft.com/office/powerpoint/2010/main" val="90856681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p:txBody>
          <a:bodyPr/>
          <a:lstStyle/>
          <a:p>
            <a:r>
              <a:rPr lang="en-US" dirty="0" smtClean="0"/>
              <a:t>Bend</a:t>
            </a:r>
          </a:p>
        </p:txBody>
      </p:sp>
      <p:sp>
        <p:nvSpPr>
          <p:cNvPr id="30722" name="Rectangle 4"/>
          <p:cNvSpPr>
            <a:spLocks noGrp="1" noChangeArrowheads="1"/>
          </p:cNvSpPr>
          <p:nvPr>
            <p:ph sz="half" idx="1"/>
          </p:nvPr>
        </p:nvSpPr>
        <p:spPr>
          <a:xfrm>
            <a:off x="457200" y="1524000"/>
            <a:ext cx="4038600" cy="4800600"/>
          </a:xfrm>
        </p:spPr>
        <p:txBody>
          <a:bodyPr/>
          <a:lstStyle/>
          <a:p>
            <a:pPr>
              <a:lnSpc>
                <a:spcPct val="90000"/>
              </a:lnSpc>
            </a:pPr>
            <a:r>
              <a:rPr lang="en-US" sz="2400" dirty="0" smtClean="0"/>
              <a:t>Hip Bridge</a:t>
            </a:r>
          </a:p>
          <a:p>
            <a:pPr>
              <a:lnSpc>
                <a:spcPct val="90000"/>
              </a:lnSpc>
            </a:pPr>
            <a:endParaRPr lang="en-US" sz="2400" dirty="0" smtClean="0"/>
          </a:p>
          <a:p>
            <a:pPr>
              <a:lnSpc>
                <a:spcPct val="90000"/>
              </a:lnSpc>
            </a:pPr>
            <a:r>
              <a:rPr lang="en-US" sz="2400" dirty="0" smtClean="0"/>
              <a:t>Pull Through</a:t>
            </a:r>
          </a:p>
          <a:p>
            <a:pPr>
              <a:lnSpc>
                <a:spcPct val="90000"/>
              </a:lnSpc>
            </a:pPr>
            <a:endParaRPr lang="en-US" sz="2400" dirty="0" smtClean="0"/>
          </a:p>
          <a:p>
            <a:pPr>
              <a:lnSpc>
                <a:spcPct val="90000"/>
              </a:lnSpc>
            </a:pPr>
            <a:r>
              <a:rPr lang="en-US" sz="2400" dirty="0" smtClean="0"/>
              <a:t>RDL</a:t>
            </a:r>
          </a:p>
          <a:p>
            <a:pPr>
              <a:lnSpc>
                <a:spcPct val="90000"/>
              </a:lnSpc>
            </a:pPr>
            <a:endParaRPr lang="en-US" sz="2400" dirty="0" smtClean="0"/>
          </a:p>
          <a:p>
            <a:pPr>
              <a:lnSpc>
                <a:spcPct val="90000"/>
              </a:lnSpc>
            </a:pPr>
            <a:r>
              <a:rPr lang="en-US" sz="2400" dirty="0" smtClean="0"/>
              <a:t>Rack DL</a:t>
            </a:r>
          </a:p>
          <a:p>
            <a:pPr>
              <a:lnSpc>
                <a:spcPct val="90000"/>
              </a:lnSpc>
            </a:pPr>
            <a:endParaRPr lang="en-US" sz="2400" dirty="0" smtClean="0"/>
          </a:p>
          <a:p>
            <a:pPr>
              <a:lnSpc>
                <a:spcPct val="90000"/>
              </a:lnSpc>
            </a:pPr>
            <a:r>
              <a:rPr lang="en-US" sz="2400" dirty="0" smtClean="0"/>
              <a:t>Hex/Trap Bar DL</a:t>
            </a:r>
          </a:p>
        </p:txBody>
      </p:sp>
      <p:sp>
        <p:nvSpPr>
          <p:cNvPr id="30723" name="Rectangle 5"/>
          <p:cNvSpPr>
            <a:spLocks noGrp="1" noChangeArrowheads="1"/>
          </p:cNvSpPr>
          <p:nvPr>
            <p:ph sz="half" idx="2"/>
          </p:nvPr>
        </p:nvSpPr>
        <p:spPr>
          <a:xfrm>
            <a:off x="4724400" y="1524000"/>
            <a:ext cx="3962400" cy="4800600"/>
          </a:xfrm>
        </p:spPr>
        <p:txBody>
          <a:bodyPr/>
          <a:lstStyle/>
          <a:p>
            <a:pPr>
              <a:lnSpc>
                <a:spcPct val="90000"/>
              </a:lnSpc>
            </a:pPr>
            <a:r>
              <a:rPr lang="en-US" sz="2400" dirty="0" smtClean="0"/>
              <a:t>Deadlift</a:t>
            </a:r>
          </a:p>
          <a:p>
            <a:pPr>
              <a:lnSpc>
                <a:spcPct val="90000"/>
              </a:lnSpc>
            </a:pPr>
            <a:endParaRPr lang="en-US" sz="2400" dirty="0" smtClean="0"/>
          </a:p>
          <a:p>
            <a:pPr>
              <a:lnSpc>
                <a:spcPct val="90000"/>
              </a:lnSpc>
            </a:pPr>
            <a:r>
              <a:rPr lang="en-US" sz="2400" dirty="0" smtClean="0"/>
              <a:t>Sumo DL</a:t>
            </a:r>
          </a:p>
          <a:p>
            <a:pPr>
              <a:lnSpc>
                <a:spcPct val="90000"/>
              </a:lnSpc>
            </a:pPr>
            <a:endParaRPr lang="en-US" sz="2400" dirty="0" smtClean="0"/>
          </a:p>
          <a:p>
            <a:pPr>
              <a:lnSpc>
                <a:spcPct val="90000"/>
              </a:lnSpc>
            </a:pPr>
            <a:r>
              <a:rPr lang="en-US" sz="2400" dirty="0" smtClean="0"/>
              <a:t>Snatch Grip DL</a:t>
            </a:r>
          </a:p>
          <a:p>
            <a:pPr>
              <a:lnSpc>
                <a:spcPct val="90000"/>
              </a:lnSpc>
            </a:pPr>
            <a:endParaRPr lang="en-US" sz="2400" dirty="0" smtClean="0"/>
          </a:p>
          <a:p>
            <a:pPr>
              <a:lnSpc>
                <a:spcPct val="90000"/>
              </a:lnSpc>
            </a:pPr>
            <a:r>
              <a:rPr lang="en-US" sz="2400" dirty="0" smtClean="0"/>
              <a:t>Deficit DL</a:t>
            </a:r>
          </a:p>
          <a:p>
            <a:pPr>
              <a:lnSpc>
                <a:spcPct val="90000"/>
              </a:lnSpc>
            </a:pPr>
            <a:endParaRPr lang="en-US" sz="2400" dirty="0" smtClean="0"/>
          </a:p>
          <a:p>
            <a:pPr>
              <a:lnSpc>
                <a:spcPct val="90000"/>
              </a:lnSpc>
            </a:pPr>
            <a:r>
              <a:rPr lang="en-US" sz="2400" dirty="0" smtClean="0"/>
              <a:t>SHELC (Ball Leg Curl)</a:t>
            </a:r>
          </a:p>
          <a:p>
            <a:pPr>
              <a:lnSpc>
                <a:spcPct val="90000"/>
              </a:lnSpc>
            </a:pPr>
            <a:endParaRPr lang="en-US" sz="2400" dirty="0" smtClean="0"/>
          </a:p>
          <a:p>
            <a:pPr>
              <a:lnSpc>
                <a:spcPct val="90000"/>
              </a:lnSpc>
            </a:pPr>
            <a:r>
              <a:rPr lang="en-US" sz="2400" dirty="0" smtClean="0"/>
              <a:t>GHR</a:t>
            </a:r>
          </a:p>
          <a:p>
            <a:pPr>
              <a:lnSpc>
                <a:spcPct val="90000"/>
              </a:lnSpc>
            </a:pPr>
            <a:endParaRPr lang="en-US" sz="2400" dirty="0" smtClean="0"/>
          </a:p>
        </p:txBody>
      </p:sp>
    </p:spTree>
    <p:extLst>
      <p:ext uri="{BB962C8B-B14F-4D97-AF65-F5344CB8AC3E}">
        <p14:creationId xmlns:p14="http://schemas.microsoft.com/office/powerpoint/2010/main" val="16787001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a:t>
            </a:r>
            <a:endParaRPr lang="en-US" dirty="0"/>
          </a:p>
        </p:txBody>
      </p:sp>
      <p:sp>
        <p:nvSpPr>
          <p:cNvPr id="3" name="Content Placeholder 2"/>
          <p:cNvSpPr>
            <a:spLocks noGrp="1"/>
          </p:cNvSpPr>
          <p:nvPr>
            <p:ph idx="1"/>
          </p:nvPr>
        </p:nvSpPr>
        <p:spPr>
          <a:xfrm>
            <a:off x="457200" y="1600200"/>
            <a:ext cx="8229600" cy="4724400"/>
          </a:xfrm>
        </p:spPr>
        <p:txBody>
          <a:bodyPr/>
          <a:lstStyle/>
          <a:p>
            <a:pPr algn="just"/>
            <a:r>
              <a:rPr lang="en-US" dirty="0" smtClean="0"/>
              <a:t>Concept to improve the rate of super-compensation (get better results in less time)  - move the curve up and to the left.</a:t>
            </a:r>
          </a:p>
          <a:p>
            <a:pPr marL="0" indent="0" algn="just">
              <a:buNone/>
            </a:pPr>
            <a:endParaRPr lang="en-US" sz="2800" dirty="0"/>
          </a:p>
          <a:p>
            <a:pPr algn="just"/>
            <a:r>
              <a:rPr lang="en-US" dirty="0" smtClean="0"/>
              <a:t>No one improves by training…</a:t>
            </a:r>
            <a:endParaRPr lang="en-US" dirty="0"/>
          </a:p>
          <a:p>
            <a:pPr marL="0" indent="0" algn="just">
              <a:buNone/>
            </a:pPr>
            <a:r>
              <a:rPr lang="en-US" dirty="0" smtClean="0"/>
              <a:t>	</a:t>
            </a:r>
            <a:r>
              <a:rPr lang="en-US" sz="2800" dirty="0" smtClean="0"/>
              <a:t>-  You improve by RECOVERING FROM training.</a:t>
            </a:r>
          </a:p>
          <a:p>
            <a:pPr marL="457200" lvl="1" indent="0" algn="just">
              <a:buNone/>
            </a:pPr>
            <a:endParaRPr lang="en-US" sz="2000" dirty="0"/>
          </a:p>
          <a:p>
            <a:pPr marL="457200" lvl="1" indent="0" algn="just">
              <a:buNone/>
            </a:pPr>
            <a:r>
              <a:rPr lang="en-US" dirty="0" smtClean="0"/>
              <a:t>- If you have a training program, you need a recovery program too.</a:t>
            </a:r>
          </a:p>
        </p:txBody>
      </p:sp>
    </p:spTree>
    <p:extLst>
      <p:ext uri="{BB962C8B-B14F-4D97-AF65-F5344CB8AC3E}">
        <p14:creationId xmlns:p14="http://schemas.microsoft.com/office/powerpoint/2010/main" val="350974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rrowheads="1"/>
          </p:cNvSpPr>
          <p:nvPr>
            <p:ph type="title"/>
          </p:nvPr>
        </p:nvSpPr>
        <p:spPr/>
        <p:txBody>
          <a:bodyPr/>
          <a:lstStyle/>
          <a:p>
            <a:r>
              <a:rPr lang="en-US" dirty="0" smtClean="0"/>
              <a:t>Templates</a:t>
            </a:r>
          </a:p>
        </p:txBody>
      </p:sp>
      <p:sp>
        <p:nvSpPr>
          <p:cNvPr id="12290" name="Rectangle 3"/>
          <p:cNvSpPr>
            <a:spLocks noGrp="1" noChangeArrowheads="1"/>
          </p:cNvSpPr>
          <p:nvPr>
            <p:ph idx="1"/>
          </p:nvPr>
        </p:nvSpPr>
        <p:spPr>
          <a:xfrm>
            <a:off x="457200" y="1524000"/>
            <a:ext cx="8229600" cy="4800600"/>
          </a:xfrm>
        </p:spPr>
        <p:txBody>
          <a:bodyPr/>
          <a:lstStyle/>
          <a:p>
            <a:pPr algn="just"/>
            <a:r>
              <a:rPr lang="en-US" dirty="0" smtClean="0"/>
              <a:t>Building a template that incorporates as many of the </a:t>
            </a:r>
            <a:r>
              <a:rPr lang="ja-JP" altLang="en-US" dirty="0" smtClean="0">
                <a:latin typeface="Arial" pitchFamily="34" charset="0"/>
              </a:rPr>
              <a:t>“</a:t>
            </a:r>
            <a:r>
              <a:rPr lang="en-US" altLang="ja-JP" dirty="0" smtClean="0"/>
              <a:t>sub-steps</a:t>
            </a:r>
            <a:r>
              <a:rPr lang="ja-JP" altLang="en-US" dirty="0" smtClean="0">
                <a:latin typeface="Arial" pitchFamily="34" charset="0"/>
              </a:rPr>
              <a:t>”</a:t>
            </a:r>
            <a:r>
              <a:rPr lang="en-US" altLang="ja-JP" dirty="0" smtClean="0"/>
              <a:t> as possible makes this      an easy to implement system than can           be duplicated!</a:t>
            </a:r>
          </a:p>
          <a:p>
            <a:pPr algn="just">
              <a:buFont typeface="Wingdings" pitchFamily="2" charset="2"/>
              <a:buNone/>
            </a:pPr>
            <a:endParaRPr lang="en-US" dirty="0" smtClean="0"/>
          </a:p>
          <a:p>
            <a:pPr algn="just"/>
            <a:r>
              <a:rPr lang="en-US" dirty="0" smtClean="0"/>
              <a:t>Templates are a time saver once the front end work is done.</a:t>
            </a:r>
          </a:p>
        </p:txBody>
      </p:sp>
    </p:spTree>
    <p:extLst>
      <p:ext uri="{BB962C8B-B14F-4D97-AF65-F5344CB8AC3E}">
        <p14:creationId xmlns:p14="http://schemas.microsoft.com/office/powerpoint/2010/main" val="1128526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rrowheads="1"/>
          </p:cNvSpPr>
          <p:nvPr>
            <p:ph type="title"/>
          </p:nvPr>
        </p:nvSpPr>
        <p:spPr/>
        <p:txBody>
          <a:bodyPr/>
          <a:lstStyle/>
          <a:p>
            <a:pPr eaLnBrk="1" hangingPunct="1">
              <a:defRPr/>
            </a:pPr>
            <a:r>
              <a:rPr lang="en-US" sz="4000" dirty="0" smtClean="0">
                <a:cs typeface="+mj-cs"/>
              </a:rPr>
              <a:t>Program Design - Rules of the Road</a:t>
            </a:r>
          </a:p>
        </p:txBody>
      </p:sp>
      <p:sp>
        <p:nvSpPr>
          <p:cNvPr id="266243" name="Rectangle 3"/>
          <p:cNvSpPr>
            <a:spLocks noGrp="1" noChangeArrowheads="1"/>
          </p:cNvSpPr>
          <p:nvPr>
            <p:ph type="body" idx="1"/>
          </p:nvPr>
        </p:nvSpPr>
        <p:spPr>
          <a:xfrm>
            <a:off x="381000" y="1524000"/>
            <a:ext cx="8382000" cy="4800600"/>
          </a:xfrm>
        </p:spPr>
        <p:txBody>
          <a:bodyPr/>
          <a:lstStyle/>
          <a:p>
            <a:pPr marL="457200" indent="-457200" eaLnBrk="1" hangingPunct="1">
              <a:lnSpc>
                <a:spcPct val="90000"/>
              </a:lnSpc>
              <a:buFont typeface="+mj-lt"/>
              <a:buAutoNum type="arabicPeriod"/>
              <a:defRPr/>
            </a:pPr>
            <a:r>
              <a:rPr lang="en-US" sz="2400" dirty="0" smtClean="0">
                <a:cs typeface="+mn-cs"/>
              </a:rPr>
              <a:t>What is your destination? - </a:t>
            </a:r>
            <a:r>
              <a:rPr lang="en-US" sz="2400" b="1" dirty="0" smtClean="0">
                <a:cs typeface="+mn-cs"/>
              </a:rPr>
              <a:t>Goal</a:t>
            </a:r>
          </a:p>
          <a:p>
            <a:pPr marL="457200" indent="-457200" eaLnBrk="1" hangingPunct="1">
              <a:lnSpc>
                <a:spcPct val="90000"/>
              </a:lnSpc>
              <a:buFont typeface="+mj-lt"/>
              <a:buAutoNum type="arabicPeriod"/>
              <a:defRPr/>
            </a:pPr>
            <a:r>
              <a:rPr lang="en-US" sz="2400" dirty="0" smtClean="0">
                <a:cs typeface="+mn-cs"/>
              </a:rPr>
              <a:t>All maps have a starting point. - </a:t>
            </a:r>
            <a:r>
              <a:rPr lang="en-US" sz="2400" b="1" dirty="0" smtClean="0">
                <a:cs typeface="+mn-cs"/>
              </a:rPr>
              <a:t>Screening/Assessments</a:t>
            </a:r>
          </a:p>
          <a:p>
            <a:pPr marL="457200" indent="-457200" eaLnBrk="1" hangingPunct="1">
              <a:lnSpc>
                <a:spcPct val="90000"/>
              </a:lnSpc>
              <a:buFont typeface="+mj-lt"/>
              <a:buAutoNum type="arabicPeriod"/>
              <a:defRPr/>
            </a:pPr>
            <a:r>
              <a:rPr lang="en-US" sz="2400" dirty="0" smtClean="0">
                <a:cs typeface="+mn-cs"/>
              </a:rPr>
              <a:t>Draw the map. - </a:t>
            </a:r>
            <a:r>
              <a:rPr lang="en-US" sz="2400" b="1" dirty="0" smtClean="0">
                <a:cs typeface="+mn-cs"/>
              </a:rPr>
              <a:t>Templates/Periodization</a:t>
            </a:r>
          </a:p>
          <a:p>
            <a:pPr marL="457200" indent="-457200" eaLnBrk="1" hangingPunct="1">
              <a:lnSpc>
                <a:spcPct val="90000"/>
              </a:lnSpc>
              <a:buFont typeface="+mj-lt"/>
              <a:buAutoNum type="arabicPeriod"/>
              <a:defRPr/>
            </a:pPr>
            <a:r>
              <a:rPr lang="en-US" sz="2400" dirty="0" smtClean="0">
                <a:cs typeface="+mn-cs"/>
              </a:rPr>
              <a:t>Take the direct route rather than the scenic route. - </a:t>
            </a:r>
            <a:r>
              <a:rPr lang="en-US" sz="2400" b="1" dirty="0" smtClean="0">
                <a:cs typeface="+mn-cs"/>
              </a:rPr>
              <a:t>Big Rocks</a:t>
            </a:r>
          </a:p>
          <a:p>
            <a:pPr marL="457200" indent="-457200" eaLnBrk="1" hangingPunct="1">
              <a:lnSpc>
                <a:spcPct val="90000"/>
              </a:lnSpc>
              <a:buFont typeface="+mj-lt"/>
              <a:buAutoNum type="arabicPeriod"/>
              <a:defRPr/>
            </a:pPr>
            <a:r>
              <a:rPr lang="en-US" sz="2400" dirty="0" smtClean="0">
                <a:cs typeface="+mn-cs"/>
              </a:rPr>
              <a:t>Trust the map. - </a:t>
            </a:r>
            <a:r>
              <a:rPr lang="en-US" sz="2400" b="1" dirty="0" smtClean="0">
                <a:cs typeface="+mn-cs"/>
              </a:rPr>
              <a:t>Stick to the Plan</a:t>
            </a:r>
          </a:p>
          <a:p>
            <a:pPr marL="457200" indent="-457200" eaLnBrk="1" hangingPunct="1">
              <a:lnSpc>
                <a:spcPct val="90000"/>
              </a:lnSpc>
              <a:buFont typeface="+mj-lt"/>
              <a:buAutoNum type="arabicPeriod"/>
              <a:defRPr/>
            </a:pPr>
            <a:r>
              <a:rPr lang="en-US" sz="2400" dirty="0" smtClean="0">
                <a:cs typeface="+mn-cs"/>
              </a:rPr>
              <a:t>Don't go into cruise control. - </a:t>
            </a:r>
            <a:r>
              <a:rPr lang="en-US" sz="2400" b="1" dirty="0" smtClean="0">
                <a:cs typeface="+mn-cs"/>
              </a:rPr>
              <a:t>Programming Variables</a:t>
            </a:r>
          </a:p>
          <a:p>
            <a:pPr marL="457200" indent="-457200" eaLnBrk="1" hangingPunct="1">
              <a:lnSpc>
                <a:spcPct val="90000"/>
              </a:lnSpc>
              <a:buFont typeface="+mj-lt"/>
              <a:buAutoNum type="arabicPeriod"/>
              <a:defRPr/>
            </a:pPr>
            <a:r>
              <a:rPr lang="en-US" sz="2400" dirty="0" smtClean="0">
                <a:cs typeface="+mn-cs"/>
              </a:rPr>
              <a:t>Stay between the lines. - </a:t>
            </a:r>
            <a:r>
              <a:rPr lang="en-US" sz="2400" b="1" dirty="0" smtClean="0">
                <a:cs typeface="+mn-cs"/>
              </a:rPr>
              <a:t>Checks &amp; Balances</a:t>
            </a:r>
          </a:p>
          <a:p>
            <a:pPr marL="457200" indent="-457200" eaLnBrk="1" hangingPunct="1">
              <a:lnSpc>
                <a:spcPct val="90000"/>
              </a:lnSpc>
              <a:buFont typeface="+mj-lt"/>
              <a:buAutoNum type="arabicPeriod"/>
              <a:defRPr/>
            </a:pPr>
            <a:r>
              <a:rPr lang="en-US" sz="2400" dirty="0" smtClean="0">
                <a:cs typeface="+mn-cs"/>
              </a:rPr>
              <a:t>Use the carpool lane. - </a:t>
            </a:r>
            <a:r>
              <a:rPr lang="en-US" sz="2400" b="1" dirty="0" smtClean="0">
                <a:cs typeface="+mn-cs"/>
              </a:rPr>
              <a:t>Semi-Private &amp; Group Training</a:t>
            </a:r>
          </a:p>
          <a:p>
            <a:pPr marL="457200" indent="-457200" eaLnBrk="1" hangingPunct="1">
              <a:lnSpc>
                <a:spcPct val="90000"/>
              </a:lnSpc>
              <a:buFont typeface="+mj-lt"/>
              <a:buAutoNum type="arabicPeriod"/>
              <a:defRPr/>
            </a:pPr>
            <a:r>
              <a:rPr lang="en-US" sz="2400" dirty="0" smtClean="0">
                <a:cs typeface="+mn-cs"/>
              </a:rPr>
              <a:t>Pay attention to the gauges. - </a:t>
            </a:r>
            <a:r>
              <a:rPr lang="en-US" sz="2400" b="1" dirty="0" smtClean="0">
                <a:cs typeface="+mn-cs"/>
              </a:rPr>
              <a:t>Recovery</a:t>
            </a:r>
          </a:p>
          <a:p>
            <a:pPr marL="457200" indent="-457200" eaLnBrk="1" hangingPunct="1">
              <a:lnSpc>
                <a:spcPct val="90000"/>
              </a:lnSpc>
              <a:buFont typeface="+mj-lt"/>
              <a:buAutoNum type="arabicPeriod"/>
              <a:defRPr/>
            </a:pPr>
            <a:r>
              <a:rPr lang="en-US" sz="2400" dirty="0" smtClean="0">
                <a:cs typeface="+mn-cs"/>
              </a:rPr>
              <a:t>Keep your maps. - </a:t>
            </a:r>
            <a:r>
              <a:rPr lang="en-US" sz="2400" b="1" dirty="0" smtClean="0">
                <a:cs typeface="+mn-cs"/>
              </a:rPr>
              <a:t>Record Keeping</a:t>
            </a:r>
          </a:p>
        </p:txBody>
      </p:sp>
    </p:spTree>
    <p:extLst>
      <p:ext uri="{BB962C8B-B14F-4D97-AF65-F5344CB8AC3E}">
        <p14:creationId xmlns:p14="http://schemas.microsoft.com/office/powerpoint/2010/main" val="2110598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blinds(horizontal)">
                                      <p:cBhvr>
                                        <p:cTn id="7" dur="500"/>
                                        <p:tgtEl>
                                          <p:spTgt spid="266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43">
                                            <p:txEl>
                                              <p:pRg st="1" end="1"/>
                                            </p:txEl>
                                          </p:spTgt>
                                        </p:tgtEl>
                                        <p:attrNameLst>
                                          <p:attrName>style.visibility</p:attrName>
                                        </p:attrNameLst>
                                      </p:cBhvr>
                                      <p:to>
                                        <p:strVal val="visible"/>
                                      </p:to>
                                    </p:set>
                                    <p:animEffect transition="in" filter="blinds(horizontal)">
                                      <p:cBhvr>
                                        <p:cTn id="12" dur="500"/>
                                        <p:tgtEl>
                                          <p:spTgt spid="266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Effect transition="in" filter="blinds(horizontal)">
                                      <p:cBhvr>
                                        <p:cTn id="17" dur="500"/>
                                        <p:tgtEl>
                                          <p:spTgt spid="266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6243">
                                            <p:txEl>
                                              <p:pRg st="3" end="3"/>
                                            </p:txEl>
                                          </p:spTgt>
                                        </p:tgtEl>
                                        <p:attrNameLst>
                                          <p:attrName>style.visibility</p:attrName>
                                        </p:attrNameLst>
                                      </p:cBhvr>
                                      <p:to>
                                        <p:strVal val="visible"/>
                                      </p:to>
                                    </p:set>
                                    <p:animEffect transition="in" filter="blinds(horizontal)">
                                      <p:cBhvr>
                                        <p:cTn id="22" dur="500"/>
                                        <p:tgtEl>
                                          <p:spTgt spid="266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6243">
                                            <p:txEl>
                                              <p:pRg st="4" end="4"/>
                                            </p:txEl>
                                          </p:spTgt>
                                        </p:tgtEl>
                                        <p:attrNameLst>
                                          <p:attrName>style.visibility</p:attrName>
                                        </p:attrNameLst>
                                      </p:cBhvr>
                                      <p:to>
                                        <p:strVal val="visible"/>
                                      </p:to>
                                    </p:set>
                                    <p:animEffect transition="in" filter="blinds(horizontal)">
                                      <p:cBhvr>
                                        <p:cTn id="27" dur="500"/>
                                        <p:tgtEl>
                                          <p:spTgt spid="266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66243">
                                            <p:txEl>
                                              <p:pRg st="5" end="5"/>
                                            </p:txEl>
                                          </p:spTgt>
                                        </p:tgtEl>
                                        <p:attrNameLst>
                                          <p:attrName>style.visibility</p:attrName>
                                        </p:attrNameLst>
                                      </p:cBhvr>
                                      <p:to>
                                        <p:strVal val="visible"/>
                                      </p:to>
                                    </p:set>
                                    <p:animEffect transition="in" filter="blinds(horizontal)">
                                      <p:cBhvr>
                                        <p:cTn id="32" dur="500"/>
                                        <p:tgtEl>
                                          <p:spTgt spid="266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66243">
                                            <p:txEl>
                                              <p:pRg st="6" end="6"/>
                                            </p:txEl>
                                          </p:spTgt>
                                        </p:tgtEl>
                                        <p:attrNameLst>
                                          <p:attrName>style.visibility</p:attrName>
                                        </p:attrNameLst>
                                      </p:cBhvr>
                                      <p:to>
                                        <p:strVal val="visible"/>
                                      </p:to>
                                    </p:set>
                                    <p:animEffect transition="in" filter="blinds(horizontal)">
                                      <p:cBhvr>
                                        <p:cTn id="37" dur="500"/>
                                        <p:tgtEl>
                                          <p:spTgt spid="2662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66243">
                                            <p:txEl>
                                              <p:pRg st="7" end="7"/>
                                            </p:txEl>
                                          </p:spTgt>
                                        </p:tgtEl>
                                        <p:attrNameLst>
                                          <p:attrName>style.visibility</p:attrName>
                                        </p:attrNameLst>
                                      </p:cBhvr>
                                      <p:to>
                                        <p:strVal val="visible"/>
                                      </p:to>
                                    </p:set>
                                    <p:animEffect transition="in" filter="blinds(horizontal)">
                                      <p:cBhvr>
                                        <p:cTn id="42" dur="500"/>
                                        <p:tgtEl>
                                          <p:spTgt spid="2662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66243">
                                            <p:txEl>
                                              <p:pRg st="8" end="8"/>
                                            </p:txEl>
                                          </p:spTgt>
                                        </p:tgtEl>
                                        <p:attrNameLst>
                                          <p:attrName>style.visibility</p:attrName>
                                        </p:attrNameLst>
                                      </p:cBhvr>
                                      <p:to>
                                        <p:strVal val="visible"/>
                                      </p:to>
                                    </p:set>
                                    <p:animEffect transition="in" filter="blinds(horizontal)">
                                      <p:cBhvr>
                                        <p:cTn id="47" dur="500"/>
                                        <p:tgtEl>
                                          <p:spTgt spid="2662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66243">
                                            <p:txEl>
                                              <p:pRg st="9" end="9"/>
                                            </p:txEl>
                                          </p:spTgt>
                                        </p:tgtEl>
                                        <p:attrNameLst>
                                          <p:attrName>style.visibility</p:attrName>
                                        </p:attrNameLst>
                                      </p:cBhvr>
                                      <p:to>
                                        <p:strVal val="visible"/>
                                      </p:to>
                                    </p:set>
                                    <p:animEffect transition="in" filter="blinds(horizontal)">
                                      <p:cBhvr>
                                        <p:cTn id="52" dur="500"/>
                                        <p:tgtEl>
                                          <p:spTgt spid="266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eaLnBrk="1" hangingPunct="1">
              <a:defRPr/>
            </a:pPr>
            <a:r>
              <a:rPr lang="en-US" sz="4000" dirty="0" smtClean="0">
                <a:cs typeface="+mj-cs"/>
              </a:rPr>
              <a:t>Workout Components</a:t>
            </a:r>
          </a:p>
        </p:txBody>
      </p:sp>
      <p:sp>
        <p:nvSpPr>
          <p:cNvPr id="165891" name="Rectangle 3"/>
          <p:cNvSpPr>
            <a:spLocks noGrp="1" noChangeArrowheads="1"/>
          </p:cNvSpPr>
          <p:nvPr>
            <p:ph type="body" idx="1"/>
          </p:nvPr>
        </p:nvSpPr>
        <p:spPr/>
        <p:txBody>
          <a:bodyPr/>
          <a:lstStyle/>
          <a:p>
            <a:pPr algn="just" eaLnBrk="1" hangingPunct="1">
              <a:defRPr/>
            </a:pPr>
            <a:r>
              <a:rPr lang="en-US" dirty="0" smtClean="0">
                <a:cs typeface="+mn-cs"/>
              </a:rPr>
              <a:t>Metabolic Ramping - a.k.a RAMP (Range of Motion, Activation, Movement Prep)</a:t>
            </a:r>
          </a:p>
          <a:p>
            <a:pPr algn="just" eaLnBrk="1" hangingPunct="1">
              <a:defRPr/>
            </a:pPr>
            <a:r>
              <a:rPr lang="en-US" dirty="0" smtClean="0">
                <a:cs typeface="+mn-cs"/>
              </a:rPr>
              <a:t>Core</a:t>
            </a:r>
          </a:p>
          <a:p>
            <a:pPr algn="just" eaLnBrk="1" hangingPunct="1">
              <a:defRPr/>
            </a:pPr>
            <a:r>
              <a:rPr lang="en-US" dirty="0" smtClean="0">
                <a:cs typeface="+mn-cs"/>
              </a:rPr>
              <a:t>Combination/Power Development</a:t>
            </a:r>
          </a:p>
          <a:p>
            <a:pPr algn="just" eaLnBrk="1" hangingPunct="1">
              <a:defRPr/>
            </a:pPr>
            <a:r>
              <a:rPr lang="en-US" dirty="0" smtClean="0">
                <a:cs typeface="+mn-cs"/>
              </a:rPr>
              <a:t>Strength/Resistance Training</a:t>
            </a:r>
          </a:p>
          <a:p>
            <a:pPr algn="just" eaLnBrk="1" hangingPunct="1">
              <a:defRPr/>
            </a:pPr>
            <a:r>
              <a:rPr lang="en-US" dirty="0" smtClean="0">
                <a:cs typeface="+mn-cs"/>
              </a:rPr>
              <a:t>Energy System Training</a:t>
            </a:r>
          </a:p>
          <a:p>
            <a:pPr algn="just" eaLnBrk="1" hangingPunct="1">
              <a:defRPr/>
            </a:pPr>
            <a:r>
              <a:rPr lang="en-US" dirty="0" smtClean="0">
                <a:cs typeface="+mn-cs"/>
              </a:rPr>
              <a:t>Regeneration</a:t>
            </a:r>
          </a:p>
          <a:p>
            <a:pPr eaLnBrk="1" hangingPunct="1">
              <a:buFont typeface="Wingdings" charset="0"/>
              <a:buNone/>
              <a:defRPr/>
            </a:pPr>
            <a:endParaRPr lang="en-US" dirty="0" smtClean="0">
              <a:cs typeface="+mn-cs"/>
            </a:endParaRPr>
          </a:p>
          <a:p>
            <a:pPr eaLnBrk="1" hangingPunct="1">
              <a:defRPr/>
            </a:pPr>
            <a:endParaRPr lang="en-US" dirty="0" smtClean="0">
              <a:cs typeface="+mn-cs"/>
            </a:endParaRPr>
          </a:p>
          <a:p>
            <a:pPr lvl="1" eaLnBrk="1" hangingPunct="1">
              <a:buFont typeface="Wingdings" charset="0"/>
              <a:buNone/>
              <a:defRPr/>
            </a:pPr>
            <a:endParaRPr lang="en-US" dirty="0" smtClean="0"/>
          </a:p>
          <a:p>
            <a:pPr eaLnBrk="1" hangingPunct="1">
              <a:defRPr/>
            </a:pPr>
            <a:endParaRPr lang="en-US" dirty="0" smtClean="0">
              <a:cs typeface="+mn-cs"/>
            </a:endParaRPr>
          </a:p>
        </p:txBody>
      </p:sp>
    </p:spTree>
    <p:extLst>
      <p:ext uri="{BB962C8B-B14F-4D97-AF65-F5344CB8AC3E}">
        <p14:creationId xmlns:p14="http://schemas.microsoft.com/office/powerpoint/2010/main" val="36958916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p:nvPr>
        </p:nvPicPr>
        <p:blipFill>
          <a:blip r:embed="rId2"/>
          <a:srcRect t="5752" b="5752"/>
          <a:stretch>
            <a:fillRect/>
          </a:stretch>
        </p:blipFill>
        <p:spPr>
          <a:xfrm>
            <a:off x="-17839" y="130969"/>
            <a:ext cx="9179679" cy="6596063"/>
          </a:xfrm>
        </p:spPr>
      </p:pic>
    </p:spTree>
    <p:extLst>
      <p:ext uri="{BB962C8B-B14F-4D97-AF65-F5344CB8AC3E}">
        <p14:creationId xmlns:p14="http://schemas.microsoft.com/office/powerpoint/2010/main" val="387210682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p:nvPr>
        </p:nvPicPr>
        <p:blipFill rotWithShape="1">
          <a:blip r:embed="rId2"/>
          <a:srcRect l="-55645" r="-55645"/>
          <a:stretch/>
        </p:blipFill>
        <p:spPr>
          <a:xfrm>
            <a:off x="-190499" y="28575"/>
            <a:ext cx="9524999" cy="6800850"/>
          </a:xfrm>
        </p:spPr>
      </p:pic>
    </p:spTree>
    <p:extLst>
      <p:ext uri="{BB962C8B-B14F-4D97-AF65-F5344CB8AC3E}">
        <p14:creationId xmlns:p14="http://schemas.microsoft.com/office/powerpoint/2010/main" val="35538236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srcRect l="3783" r="3783"/>
          <a:stretch>
            <a:fillRect/>
          </a:stretch>
        </p:blipFill>
        <p:spPr>
          <a:xfrm>
            <a:off x="0" y="190500"/>
            <a:ext cx="9144000" cy="6477000"/>
          </a:xfrm>
        </p:spPr>
      </p:pic>
    </p:spTree>
    <p:extLst>
      <p:ext uri="{BB962C8B-B14F-4D97-AF65-F5344CB8AC3E}">
        <p14:creationId xmlns:p14="http://schemas.microsoft.com/office/powerpoint/2010/main" val="12296433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srcRect t="15154" b="15154"/>
          <a:stretch>
            <a:fillRect/>
          </a:stretch>
        </p:blipFill>
        <p:spPr>
          <a:xfrm>
            <a:off x="457200" y="503238"/>
            <a:ext cx="8229600" cy="5851525"/>
          </a:xfrm>
        </p:spPr>
      </p:pic>
    </p:spTree>
    <p:extLst>
      <p:ext uri="{BB962C8B-B14F-4D97-AF65-F5344CB8AC3E}">
        <p14:creationId xmlns:p14="http://schemas.microsoft.com/office/powerpoint/2010/main" val="342021789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rrowheads="1"/>
          </p:cNvSpPr>
          <p:nvPr>
            <p:ph type="title"/>
          </p:nvPr>
        </p:nvSpPr>
        <p:spPr/>
        <p:txBody>
          <a:bodyPr/>
          <a:lstStyle/>
          <a:p>
            <a:pPr eaLnBrk="1" hangingPunct="1">
              <a:defRPr/>
            </a:pPr>
            <a:r>
              <a:rPr lang="en-US" sz="4000" dirty="0" smtClean="0">
                <a:cs typeface="+mj-cs"/>
              </a:rPr>
              <a:t>Cheat Sheet</a:t>
            </a:r>
          </a:p>
        </p:txBody>
      </p:sp>
      <p:sp>
        <p:nvSpPr>
          <p:cNvPr id="365571" name="Rectangle 3"/>
          <p:cNvSpPr>
            <a:spLocks noGrp="1" noChangeArrowheads="1"/>
          </p:cNvSpPr>
          <p:nvPr>
            <p:ph type="body" idx="1"/>
          </p:nvPr>
        </p:nvSpPr>
        <p:spPr>
          <a:xfrm>
            <a:off x="457200" y="1524000"/>
            <a:ext cx="8229600" cy="4724400"/>
          </a:xfrm>
        </p:spPr>
        <p:txBody>
          <a:bodyPr/>
          <a:lstStyle/>
          <a:p>
            <a:pPr marL="609600" indent="-609600" algn="just" eaLnBrk="1" hangingPunct="1">
              <a:lnSpc>
                <a:spcPct val="90000"/>
              </a:lnSpc>
              <a:buFont typeface="Wingdings" charset="0"/>
              <a:buAutoNum type="arabicPeriod"/>
              <a:defRPr/>
            </a:pPr>
            <a:r>
              <a:rPr lang="en-US" sz="2800" dirty="0" smtClean="0">
                <a:cs typeface="+mn-cs"/>
              </a:rPr>
              <a:t>What is the client’s GOAL?</a:t>
            </a:r>
          </a:p>
          <a:p>
            <a:pPr marL="609600" indent="-609600" algn="just" eaLnBrk="1" hangingPunct="1">
              <a:lnSpc>
                <a:spcPct val="90000"/>
              </a:lnSpc>
              <a:buFont typeface="Wingdings" charset="0"/>
              <a:buAutoNum type="arabicPeriod"/>
              <a:defRPr/>
            </a:pPr>
            <a:r>
              <a:rPr lang="en-US" sz="2800" dirty="0" smtClean="0"/>
              <a:t>Select </a:t>
            </a:r>
            <a:r>
              <a:rPr lang="en-US" sz="2800" dirty="0"/>
              <a:t>a </a:t>
            </a:r>
            <a:r>
              <a:rPr lang="en-US" sz="2800" dirty="0" smtClean="0"/>
              <a:t>periodization plan </a:t>
            </a:r>
            <a:r>
              <a:rPr lang="en-US" sz="2800" dirty="0"/>
              <a:t>including sets, reps, </a:t>
            </a:r>
            <a:r>
              <a:rPr lang="en-US" sz="2800" dirty="0" smtClean="0"/>
              <a:t>tempo, </a:t>
            </a:r>
            <a:r>
              <a:rPr lang="en-US" sz="2800" dirty="0"/>
              <a:t>and rest periods. </a:t>
            </a:r>
            <a:r>
              <a:rPr lang="en-US" sz="2800" dirty="0" smtClean="0"/>
              <a:t>- </a:t>
            </a:r>
            <a:r>
              <a:rPr lang="en-US" sz="2800" dirty="0"/>
              <a:t>Templates</a:t>
            </a:r>
            <a:r>
              <a:rPr lang="en-US" sz="2800" dirty="0" smtClean="0"/>
              <a:t>?</a:t>
            </a:r>
            <a:endParaRPr lang="en-US" sz="2800" dirty="0" smtClean="0">
              <a:cs typeface="+mn-cs"/>
            </a:endParaRPr>
          </a:p>
          <a:p>
            <a:pPr marL="609600" indent="-609600" algn="just" eaLnBrk="1" hangingPunct="1">
              <a:lnSpc>
                <a:spcPct val="90000"/>
              </a:lnSpc>
              <a:buFont typeface="Wingdings" charset="0"/>
              <a:buAutoNum type="arabicPeriod"/>
              <a:defRPr/>
            </a:pPr>
            <a:r>
              <a:rPr lang="en-US" sz="2800" dirty="0" smtClean="0">
                <a:cs typeface="+mn-cs"/>
              </a:rPr>
              <a:t>Go through the assessment/screen to determine starting point, priorities to be trained, and any areas of concern.</a:t>
            </a:r>
          </a:p>
          <a:p>
            <a:pPr marL="609600" indent="-609600" algn="just" eaLnBrk="1" hangingPunct="1">
              <a:lnSpc>
                <a:spcPct val="90000"/>
              </a:lnSpc>
              <a:buFont typeface="Wingdings" charset="0"/>
              <a:buAutoNum type="arabicPeriod"/>
              <a:defRPr/>
            </a:pPr>
            <a:r>
              <a:rPr lang="en-US" sz="2800" dirty="0" smtClean="0">
                <a:cs typeface="+mn-cs"/>
              </a:rPr>
              <a:t>Select the most appropriate exercises for each movement pattern and allocate them to each workout day.</a:t>
            </a:r>
          </a:p>
          <a:p>
            <a:pPr marL="609600" indent="-609600" algn="just" eaLnBrk="1" hangingPunct="1">
              <a:lnSpc>
                <a:spcPct val="90000"/>
              </a:lnSpc>
              <a:buFont typeface="Wingdings" charset="0"/>
              <a:buAutoNum type="arabicPeriod"/>
              <a:defRPr/>
            </a:pPr>
            <a:r>
              <a:rPr lang="en-US" sz="2800" dirty="0"/>
              <a:t>Check </a:t>
            </a:r>
            <a:r>
              <a:rPr lang="en-US" sz="2800" dirty="0" smtClean="0"/>
              <a:t>your work.</a:t>
            </a:r>
            <a:endParaRPr lang="en-US" sz="2800" dirty="0" smtClean="0">
              <a:cs typeface="+mn-cs"/>
            </a:endParaRPr>
          </a:p>
          <a:p>
            <a:pPr marL="609600" indent="-609600" algn="just" eaLnBrk="1" hangingPunct="1">
              <a:lnSpc>
                <a:spcPct val="90000"/>
              </a:lnSpc>
              <a:buFont typeface="Wingdings" charset="0"/>
              <a:buAutoNum type="arabicPeriod"/>
              <a:defRPr/>
            </a:pPr>
            <a:r>
              <a:rPr lang="en-US" sz="2800" dirty="0" smtClean="0">
                <a:cs typeface="+mn-cs"/>
              </a:rPr>
              <a:t>Select the exercises for the next phase.</a:t>
            </a:r>
          </a:p>
          <a:p>
            <a:pPr marL="609600" indent="-609600" eaLnBrk="1" hangingPunct="1">
              <a:lnSpc>
                <a:spcPct val="90000"/>
              </a:lnSpc>
              <a:buFont typeface="Wingdings" charset="0"/>
              <a:buNone/>
              <a:defRPr/>
            </a:pPr>
            <a:endParaRPr lang="en-US" sz="2800" dirty="0" smtClean="0">
              <a:cs typeface="+mn-cs"/>
            </a:endParaRPr>
          </a:p>
          <a:p>
            <a:pPr marL="609600" indent="-609600" eaLnBrk="1" hangingPunct="1">
              <a:lnSpc>
                <a:spcPct val="90000"/>
              </a:lnSpc>
              <a:buFont typeface="Wingdings" charset="0"/>
              <a:buAutoNum type="arabicPeriod"/>
              <a:defRPr/>
            </a:pPr>
            <a:endParaRPr lang="en-US" sz="2800" dirty="0" smtClean="0">
              <a:cs typeface="+mn-cs"/>
            </a:endParaRPr>
          </a:p>
          <a:p>
            <a:pPr marL="609600" indent="-609600" eaLnBrk="1" hangingPunct="1">
              <a:lnSpc>
                <a:spcPct val="90000"/>
              </a:lnSpc>
              <a:buFont typeface="Wingdings" charset="0"/>
              <a:buAutoNum type="arabicPeriod"/>
              <a:defRPr/>
            </a:pPr>
            <a:endParaRPr lang="en-US" sz="2800" dirty="0" smtClean="0">
              <a:cs typeface="+mn-cs"/>
            </a:endParaRPr>
          </a:p>
        </p:txBody>
      </p:sp>
    </p:spTree>
    <p:extLst>
      <p:ext uri="{BB962C8B-B14F-4D97-AF65-F5344CB8AC3E}">
        <p14:creationId xmlns:p14="http://schemas.microsoft.com/office/powerpoint/2010/main" val="813128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blinds(horizontal)">
                                      <p:cBhvr>
                                        <p:cTn id="7" dur="500"/>
                                        <p:tgtEl>
                                          <p:spTgt spid="365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blinds(horizontal)">
                                      <p:cBhvr>
                                        <p:cTn id="12" dur="500"/>
                                        <p:tgtEl>
                                          <p:spTgt spid="365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blinds(horizontal)">
                                      <p:cBhvr>
                                        <p:cTn id="17" dur="500"/>
                                        <p:tgtEl>
                                          <p:spTgt spid="365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5571">
                                            <p:txEl>
                                              <p:pRg st="3" end="3"/>
                                            </p:txEl>
                                          </p:spTgt>
                                        </p:tgtEl>
                                        <p:attrNameLst>
                                          <p:attrName>style.visibility</p:attrName>
                                        </p:attrNameLst>
                                      </p:cBhvr>
                                      <p:to>
                                        <p:strVal val="visible"/>
                                      </p:to>
                                    </p:set>
                                    <p:animEffect transition="in" filter="blinds(horizontal)">
                                      <p:cBhvr>
                                        <p:cTn id="22" dur="500"/>
                                        <p:tgtEl>
                                          <p:spTgt spid="365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5571">
                                            <p:txEl>
                                              <p:pRg st="4" end="4"/>
                                            </p:txEl>
                                          </p:spTgt>
                                        </p:tgtEl>
                                        <p:attrNameLst>
                                          <p:attrName>style.visibility</p:attrName>
                                        </p:attrNameLst>
                                      </p:cBhvr>
                                      <p:to>
                                        <p:strVal val="visible"/>
                                      </p:to>
                                    </p:set>
                                    <p:animEffect transition="in" filter="blinds(horizontal)">
                                      <p:cBhvr>
                                        <p:cTn id="27" dur="500"/>
                                        <p:tgtEl>
                                          <p:spTgt spid="365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5571">
                                            <p:txEl>
                                              <p:pRg st="5" end="5"/>
                                            </p:txEl>
                                          </p:spTgt>
                                        </p:tgtEl>
                                        <p:attrNameLst>
                                          <p:attrName>style.visibility</p:attrName>
                                        </p:attrNameLst>
                                      </p:cBhvr>
                                      <p:to>
                                        <p:strVal val="visible"/>
                                      </p:to>
                                    </p:set>
                                    <p:animEffect transition="in" filter="blinds(horizontal)">
                                      <p:cBhvr>
                                        <p:cTn id="32" dur="500"/>
                                        <p:tgtEl>
                                          <p:spTgt spid="365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chor="ctr"/>
          <a:lstStyle/>
          <a:p>
            <a:pPr marL="0" indent="0" algn="ctr">
              <a:buFontTx/>
              <a:buNone/>
              <a:defRPr/>
            </a:pPr>
            <a:r>
              <a:rPr lang="en-US" sz="12000" dirty="0" smtClean="0"/>
              <a:t>?</a:t>
            </a:r>
            <a:endParaRPr lang="en-US" sz="12000" dirty="0"/>
          </a:p>
        </p:txBody>
      </p:sp>
    </p:spTree>
    <p:extLst>
      <p:ext uri="{BB962C8B-B14F-4D97-AF65-F5344CB8AC3E}">
        <p14:creationId xmlns:p14="http://schemas.microsoft.com/office/powerpoint/2010/main" val="5197502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defRPr/>
            </a:pPr>
            <a:endParaRPr lang="en-US" dirty="0"/>
          </a:p>
        </p:txBody>
      </p:sp>
      <p:sp>
        <p:nvSpPr>
          <p:cNvPr id="262147" name="Rectangle 3"/>
          <p:cNvSpPr>
            <a:spLocks noGrp="1" noChangeArrowheads="1"/>
          </p:cNvSpPr>
          <p:nvPr>
            <p:ph type="body" idx="1"/>
          </p:nvPr>
        </p:nvSpPr>
        <p:spPr>
          <a:xfrm>
            <a:off x="457200" y="1371600"/>
            <a:ext cx="8229600" cy="4754563"/>
          </a:xfrm>
        </p:spPr>
        <p:txBody>
          <a:bodyPr/>
          <a:lstStyle/>
          <a:p>
            <a:pPr algn="ctr">
              <a:lnSpc>
                <a:spcPct val="80000"/>
              </a:lnSpc>
              <a:buFontTx/>
              <a:buNone/>
              <a:defRPr/>
            </a:pPr>
            <a:r>
              <a:rPr lang="en-US" dirty="0" smtClean="0"/>
              <a:t>www.resultsfitnessuniversity.com</a:t>
            </a:r>
          </a:p>
          <a:p>
            <a:pPr>
              <a:lnSpc>
                <a:spcPct val="80000"/>
              </a:lnSpc>
              <a:buFontTx/>
              <a:buNone/>
              <a:defRPr/>
            </a:pPr>
            <a:r>
              <a:rPr lang="en-US" sz="2400" dirty="0" smtClean="0"/>
              <a:t>		</a:t>
            </a:r>
          </a:p>
          <a:p>
            <a:pPr>
              <a:lnSpc>
                <a:spcPct val="80000"/>
              </a:lnSpc>
              <a:buFontTx/>
              <a:buNone/>
              <a:defRPr/>
            </a:pPr>
            <a:r>
              <a:rPr lang="en-US" sz="2400" dirty="0" smtClean="0"/>
              <a:t>		</a:t>
            </a:r>
          </a:p>
          <a:p>
            <a:pPr>
              <a:lnSpc>
                <a:spcPct val="80000"/>
              </a:lnSpc>
              <a:buFontTx/>
              <a:buNone/>
              <a:defRPr/>
            </a:pPr>
            <a:r>
              <a:rPr lang="en-US" sz="2400" dirty="0" smtClean="0"/>
              <a:t>		</a:t>
            </a:r>
          </a:p>
          <a:p>
            <a:pPr>
              <a:lnSpc>
                <a:spcPct val="80000"/>
              </a:lnSpc>
              <a:buFontTx/>
              <a:buNone/>
              <a:defRPr/>
            </a:pPr>
            <a:endParaRPr lang="en-US" sz="2400" dirty="0" smtClean="0"/>
          </a:p>
          <a:p>
            <a:pPr>
              <a:lnSpc>
                <a:spcPct val="80000"/>
              </a:lnSpc>
              <a:buFontTx/>
              <a:buNone/>
              <a:defRPr/>
            </a:pPr>
            <a:r>
              <a:rPr lang="en-US" sz="2400" dirty="0" smtClean="0"/>
              <a:t>	 </a:t>
            </a:r>
          </a:p>
          <a:p>
            <a:pPr>
              <a:lnSpc>
                <a:spcPct val="80000"/>
              </a:lnSpc>
              <a:buFontTx/>
              <a:buNone/>
              <a:defRPr/>
            </a:pPr>
            <a:endParaRPr lang="en-US" sz="2400" dirty="0" smtClean="0"/>
          </a:p>
          <a:p>
            <a:pPr algn="ctr">
              <a:lnSpc>
                <a:spcPct val="80000"/>
              </a:lnSpc>
              <a:buFontTx/>
              <a:buNone/>
              <a:defRPr/>
            </a:pPr>
            <a:r>
              <a:rPr lang="en-US" sz="2400" dirty="0" smtClean="0"/>
              <a:t>	</a:t>
            </a:r>
          </a:p>
          <a:p>
            <a:pPr>
              <a:lnSpc>
                <a:spcPct val="80000"/>
              </a:lnSpc>
              <a:buFontTx/>
              <a:buNone/>
              <a:defRPr/>
            </a:pPr>
            <a:endParaRPr lang="en-US" sz="2400" dirty="0" smtClean="0"/>
          </a:p>
          <a:p>
            <a:pPr>
              <a:lnSpc>
                <a:spcPct val="80000"/>
              </a:lnSpc>
              <a:buFontTx/>
              <a:buNone/>
              <a:defRPr/>
            </a:pPr>
            <a:r>
              <a:rPr lang="en-US" sz="2400" dirty="0" smtClean="0"/>
              <a:t>		</a:t>
            </a:r>
          </a:p>
          <a:p>
            <a:pPr>
              <a:lnSpc>
                <a:spcPct val="80000"/>
              </a:lnSpc>
              <a:buFontTx/>
              <a:buNone/>
              <a:defRPr/>
            </a:pPr>
            <a:r>
              <a:rPr lang="en-US" sz="2400" dirty="0" smtClean="0"/>
              <a:t>		</a:t>
            </a:r>
          </a:p>
          <a:p>
            <a:pPr>
              <a:lnSpc>
                <a:spcPct val="80000"/>
              </a:lnSpc>
              <a:buFontTx/>
              <a:buNone/>
              <a:defRPr/>
            </a:pPr>
            <a:endParaRPr lang="en-US" sz="2400" dirty="0"/>
          </a:p>
        </p:txBody>
      </p:sp>
      <p:pic>
        <p:nvPicPr>
          <p:cNvPr id="2" name="Picture 1" descr="ResultsUniversity_logo_NEW_PD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1295400"/>
            <a:ext cx="8875059" cy="6858000"/>
          </a:xfrm>
          <a:prstGeom prst="rect">
            <a:avLst/>
          </a:prstGeom>
        </p:spPr>
      </p:pic>
    </p:spTree>
    <p:extLst>
      <p:ext uri="{BB962C8B-B14F-4D97-AF65-F5344CB8AC3E}">
        <p14:creationId xmlns:p14="http://schemas.microsoft.com/office/powerpoint/2010/main" val="785104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rrowheads="1"/>
          </p:cNvSpPr>
          <p:nvPr>
            <p:ph type="title"/>
          </p:nvPr>
        </p:nvSpPr>
        <p:spPr/>
        <p:txBody>
          <a:bodyPr/>
          <a:lstStyle/>
          <a:p>
            <a:pPr eaLnBrk="1" hangingPunct="1">
              <a:defRPr/>
            </a:pPr>
            <a:r>
              <a:rPr lang="en-US" dirty="0" smtClean="0">
                <a:cs typeface="+mj-cs"/>
              </a:rPr>
              <a:t>GOALS!!!</a:t>
            </a:r>
          </a:p>
        </p:txBody>
      </p:sp>
      <p:sp>
        <p:nvSpPr>
          <p:cNvPr id="278531" name="Rectangle 3"/>
          <p:cNvSpPr>
            <a:spLocks noGrp="1" noChangeArrowheads="1"/>
          </p:cNvSpPr>
          <p:nvPr>
            <p:ph type="body" idx="1"/>
          </p:nvPr>
        </p:nvSpPr>
        <p:spPr/>
        <p:txBody>
          <a:bodyPr/>
          <a:lstStyle/>
          <a:p>
            <a:pPr algn="just" eaLnBrk="1" hangingPunct="1">
              <a:lnSpc>
                <a:spcPct val="80000"/>
              </a:lnSpc>
              <a:defRPr/>
            </a:pPr>
            <a:r>
              <a:rPr lang="en-US" sz="2800" dirty="0" smtClean="0">
                <a:cs typeface="+mn-cs"/>
              </a:rPr>
              <a:t>Every goal, regardless of client, will automatically generate a </a:t>
            </a:r>
            <a:r>
              <a:rPr lang="ja-JP" altLang="en-US" sz="2800" dirty="0" smtClean="0">
                <a:latin typeface="Arial"/>
                <a:cs typeface="+mn-cs"/>
              </a:rPr>
              <a:t>“</a:t>
            </a:r>
            <a:r>
              <a:rPr lang="en-US" sz="2800" dirty="0" smtClean="0">
                <a:cs typeface="+mn-cs"/>
              </a:rPr>
              <a:t>template</a:t>
            </a:r>
            <a:r>
              <a:rPr lang="ja-JP" altLang="en-US" sz="2800" dirty="0" smtClean="0">
                <a:latin typeface="Arial"/>
                <a:cs typeface="+mn-cs"/>
              </a:rPr>
              <a:t>”</a:t>
            </a:r>
            <a:r>
              <a:rPr lang="en-US" sz="2800" dirty="0" smtClean="0">
                <a:cs typeface="+mn-cs"/>
              </a:rPr>
              <a:t> – a physiological </a:t>
            </a:r>
            <a:r>
              <a:rPr lang="ja-JP" altLang="en-US" sz="2800" dirty="0" smtClean="0">
                <a:latin typeface="Arial"/>
                <a:cs typeface="+mn-cs"/>
              </a:rPr>
              <a:t>“</a:t>
            </a:r>
            <a:r>
              <a:rPr lang="en-US" sz="2800" dirty="0" smtClean="0">
                <a:cs typeface="+mn-cs"/>
              </a:rPr>
              <a:t>blueprint</a:t>
            </a:r>
            <a:r>
              <a:rPr lang="ja-JP" altLang="en-US" sz="2800" dirty="0" smtClean="0">
                <a:latin typeface="Arial"/>
                <a:cs typeface="+mn-cs"/>
              </a:rPr>
              <a:t>”</a:t>
            </a:r>
            <a:r>
              <a:rPr lang="en-US" sz="2800" dirty="0" smtClean="0">
                <a:cs typeface="+mn-cs"/>
              </a:rPr>
              <a:t> that will shape the entire program.</a:t>
            </a:r>
          </a:p>
          <a:p>
            <a:pPr algn="just" eaLnBrk="1" hangingPunct="1">
              <a:lnSpc>
                <a:spcPct val="80000"/>
              </a:lnSpc>
              <a:defRPr/>
            </a:pPr>
            <a:endParaRPr lang="en-US" sz="2000" dirty="0"/>
          </a:p>
          <a:p>
            <a:pPr algn="just" eaLnBrk="1" hangingPunct="1">
              <a:lnSpc>
                <a:spcPct val="80000"/>
              </a:lnSpc>
              <a:defRPr/>
            </a:pPr>
            <a:r>
              <a:rPr lang="en-US" sz="2800" dirty="0" smtClean="0">
                <a:cs typeface="+mn-cs"/>
              </a:rPr>
              <a:t>E.g. What does a fat loss template look like?       What does a strength template look like?</a:t>
            </a:r>
          </a:p>
          <a:p>
            <a:pPr algn="just" eaLnBrk="1" hangingPunct="1">
              <a:lnSpc>
                <a:spcPct val="80000"/>
              </a:lnSpc>
              <a:defRPr/>
            </a:pPr>
            <a:endParaRPr lang="en-US" sz="2000" dirty="0" smtClean="0">
              <a:cs typeface="+mn-cs"/>
            </a:endParaRPr>
          </a:p>
          <a:p>
            <a:pPr algn="just" eaLnBrk="1" hangingPunct="1">
              <a:lnSpc>
                <a:spcPct val="80000"/>
              </a:lnSpc>
              <a:defRPr/>
            </a:pPr>
            <a:r>
              <a:rPr lang="en-US" sz="2800" dirty="0" smtClean="0">
                <a:cs typeface="+mn-cs"/>
              </a:rPr>
              <a:t>Is it cookie cutter?</a:t>
            </a:r>
          </a:p>
          <a:p>
            <a:pPr algn="just" eaLnBrk="1" hangingPunct="1">
              <a:lnSpc>
                <a:spcPct val="80000"/>
              </a:lnSpc>
              <a:buFont typeface="Wingdings" charset="0"/>
              <a:buNone/>
              <a:defRPr/>
            </a:pPr>
            <a:endParaRPr lang="en-US" sz="2000" dirty="0" smtClean="0">
              <a:cs typeface="+mn-cs"/>
            </a:endParaRPr>
          </a:p>
          <a:p>
            <a:pPr algn="just" eaLnBrk="1" hangingPunct="1">
              <a:lnSpc>
                <a:spcPct val="80000"/>
              </a:lnSpc>
              <a:defRPr/>
            </a:pPr>
            <a:r>
              <a:rPr lang="en-US" sz="2800" dirty="0" smtClean="0">
                <a:cs typeface="+mn-cs"/>
              </a:rPr>
              <a:t>Keep the goal at the forefront when writing the program – EVERY SINGLE TIME!</a:t>
            </a:r>
          </a:p>
          <a:p>
            <a:pPr algn="just" eaLnBrk="1" hangingPunct="1">
              <a:lnSpc>
                <a:spcPct val="80000"/>
              </a:lnSpc>
              <a:buFont typeface="Wingdings" charset="0"/>
              <a:buNone/>
              <a:defRPr/>
            </a:pPr>
            <a:endParaRPr lang="en-US" sz="2000" dirty="0" smtClean="0">
              <a:cs typeface="+mn-cs"/>
            </a:endParaRPr>
          </a:p>
          <a:p>
            <a:pPr algn="just" eaLnBrk="1" hangingPunct="1">
              <a:lnSpc>
                <a:spcPct val="80000"/>
              </a:lnSpc>
              <a:defRPr/>
            </a:pPr>
            <a:r>
              <a:rPr lang="en-US" sz="2800" dirty="0" smtClean="0">
                <a:cs typeface="+mn-cs"/>
              </a:rPr>
              <a:t>Deliver the goal with respect to everything else!!!</a:t>
            </a:r>
          </a:p>
        </p:txBody>
      </p:sp>
    </p:spTree>
    <p:extLst>
      <p:ext uri="{BB962C8B-B14F-4D97-AF65-F5344CB8AC3E}">
        <p14:creationId xmlns:p14="http://schemas.microsoft.com/office/powerpoint/2010/main" val="1857962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152400"/>
            <a:ext cx="9144000" cy="533400"/>
          </a:xfrm>
        </p:spPr>
        <p:txBody>
          <a:bodyPr/>
          <a:lstStyle/>
          <a:p>
            <a:pPr>
              <a:defRPr/>
            </a:pPr>
            <a:r>
              <a:rPr lang="en-US" sz="4000" dirty="0"/>
              <a:t>FMS Results</a:t>
            </a:r>
          </a:p>
        </p:txBody>
      </p:sp>
      <p:pic>
        <p:nvPicPr>
          <p:cNvPr id="12391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4413" y="762000"/>
            <a:ext cx="4575175" cy="58674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473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dirty="0" smtClean="0">
                <a:cs typeface="+mj-cs"/>
              </a:rPr>
              <a:t>What does it tell you?</a:t>
            </a:r>
          </a:p>
        </p:txBody>
      </p:sp>
      <p:sp>
        <p:nvSpPr>
          <p:cNvPr id="389123" name="Rectangle 3"/>
          <p:cNvSpPr>
            <a:spLocks noGrp="1" noChangeArrowheads="1"/>
          </p:cNvSpPr>
          <p:nvPr>
            <p:ph type="body" idx="1"/>
          </p:nvPr>
        </p:nvSpPr>
        <p:spPr>
          <a:xfrm>
            <a:off x="457200" y="1371600"/>
            <a:ext cx="8229600" cy="4953000"/>
          </a:xfrm>
        </p:spPr>
        <p:txBody>
          <a:bodyPr/>
          <a:lstStyle/>
          <a:p>
            <a:pPr algn="just" eaLnBrk="1" hangingPunct="1">
              <a:defRPr/>
            </a:pPr>
            <a:r>
              <a:rPr lang="en-US" sz="2800" dirty="0" smtClean="0">
                <a:cs typeface="+mn-cs"/>
              </a:rPr>
              <a:t>Identifies any risk factors.</a:t>
            </a:r>
          </a:p>
          <a:p>
            <a:pPr marL="0" indent="0" algn="just" eaLnBrk="1" hangingPunct="1">
              <a:buFont typeface="Wingdings" charset="0"/>
              <a:buNone/>
              <a:defRPr/>
            </a:pPr>
            <a:endParaRPr lang="en-US" sz="1400" dirty="0" smtClean="0">
              <a:cs typeface="+mn-cs"/>
            </a:endParaRPr>
          </a:p>
          <a:p>
            <a:pPr algn="just" eaLnBrk="1" hangingPunct="1">
              <a:defRPr/>
            </a:pPr>
            <a:r>
              <a:rPr lang="en-US" sz="2800" dirty="0" smtClean="0">
                <a:cs typeface="+mn-cs"/>
              </a:rPr>
              <a:t>What does a 19-21 tell you?</a:t>
            </a:r>
          </a:p>
          <a:p>
            <a:pPr marL="0" indent="0" algn="just" eaLnBrk="1" hangingPunct="1">
              <a:buFont typeface="Wingdings" charset="0"/>
              <a:buNone/>
              <a:defRPr/>
            </a:pPr>
            <a:endParaRPr lang="en-US" sz="1400" dirty="0" smtClean="0">
              <a:cs typeface="+mn-cs"/>
            </a:endParaRPr>
          </a:p>
          <a:p>
            <a:pPr algn="just" eaLnBrk="1" hangingPunct="1">
              <a:defRPr/>
            </a:pPr>
            <a:r>
              <a:rPr lang="en-US" sz="2800" dirty="0" smtClean="0">
                <a:cs typeface="+mn-cs"/>
              </a:rPr>
              <a:t>Two to three corrective exercises to fix a pattern (choose the lowest score/highest priority pattern).</a:t>
            </a:r>
          </a:p>
          <a:p>
            <a:pPr marL="0" indent="0" algn="just" eaLnBrk="1" hangingPunct="1">
              <a:buFont typeface="Wingdings" charset="0"/>
              <a:buNone/>
              <a:defRPr/>
            </a:pPr>
            <a:endParaRPr lang="en-US" sz="1400" dirty="0">
              <a:cs typeface="+mn-cs"/>
            </a:endParaRPr>
          </a:p>
          <a:p>
            <a:pPr algn="just" eaLnBrk="1" hangingPunct="1">
              <a:defRPr/>
            </a:pPr>
            <a:r>
              <a:rPr lang="en-US" sz="2800" dirty="0" smtClean="0">
                <a:cs typeface="+mn-cs"/>
              </a:rPr>
              <a:t>Where to start.</a:t>
            </a:r>
          </a:p>
          <a:p>
            <a:pPr marL="0" indent="0" algn="just" eaLnBrk="1" hangingPunct="1">
              <a:buFont typeface="Wingdings" charset="0"/>
              <a:buNone/>
              <a:defRPr/>
            </a:pPr>
            <a:endParaRPr lang="en-US" sz="1400" dirty="0" smtClean="0">
              <a:cs typeface="+mn-cs"/>
            </a:endParaRPr>
          </a:p>
          <a:p>
            <a:pPr algn="just" eaLnBrk="1" hangingPunct="1">
              <a:defRPr/>
            </a:pPr>
            <a:r>
              <a:rPr lang="en-US" sz="2800" dirty="0" smtClean="0">
                <a:cs typeface="+mn-cs"/>
              </a:rPr>
              <a:t>Use of fillers/active rest for corrections for training economy.</a:t>
            </a:r>
          </a:p>
        </p:txBody>
      </p:sp>
    </p:spTree>
    <p:extLst>
      <p:ext uri="{BB962C8B-B14F-4D97-AF65-F5344CB8AC3E}">
        <p14:creationId xmlns:p14="http://schemas.microsoft.com/office/powerpoint/2010/main" val="1700859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752654"/>
            <a:ext cx="815822" cy="210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22" name="Rectangle 2"/>
          <p:cNvSpPr>
            <a:spLocks noGrp="1" noChangeArrowheads="1"/>
          </p:cNvSpPr>
          <p:nvPr>
            <p:ph type="title"/>
          </p:nvPr>
        </p:nvSpPr>
        <p:spPr/>
        <p:txBody>
          <a:bodyPr/>
          <a:lstStyle/>
          <a:p>
            <a:pPr eaLnBrk="1" hangingPunct="1">
              <a:defRPr/>
            </a:pPr>
            <a:r>
              <a:rPr lang="en-US" dirty="0" smtClean="0">
                <a:cs typeface="+mj-cs"/>
              </a:rPr>
              <a:t>FMS Scope</a:t>
            </a:r>
          </a:p>
        </p:txBody>
      </p:sp>
      <p:pic>
        <p:nvPicPr>
          <p:cNvPr id="286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
            <a:ext cx="15049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6" y="4648200"/>
            <a:ext cx="67945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6" y="33528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6" y="2362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Box 4"/>
          <p:cNvSpPr txBox="1"/>
          <p:nvPr/>
        </p:nvSpPr>
        <p:spPr>
          <a:xfrm>
            <a:off x="710806" y="1219200"/>
            <a:ext cx="762000" cy="4032250"/>
          </a:xfrm>
          <a:prstGeom prst="rect">
            <a:avLst/>
          </a:prstGeom>
          <a:noFill/>
        </p:spPr>
        <p:txBody>
          <a:bodyPr>
            <a:spAutoFit/>
          </a:bodyPr>
          <a:lstStyle/>
          <a:p>
            <a:pPr>
              <a:defRPr/>
            </a:pPr>
            <a:endParaRPr lang="en-US" sz="1200" dirty="0">
              <a:latin typeface="+mn-lt"/>
            </a:endParaRPr>
          </a:p>
          <a:p>
            <a:pPr>
              <a:defRPr/>
            </a:pPr>
            <a:r>
              <a:rPr lang="en-US" sz="2400" dirty="0">
                <a:latin typeface="+mn-lt"/>
              </a:rPr>
              <a:t>0 =</a:t>
            </a:r>
          </a:p>
          <a:p>
            <a:pPr>
              <a:defRPr/>
            </a:pPr>
            <a:endParaRPr lang="en-US" sz="2100" dirty="0">
              <a:latin typeface="+mn-lt"/>
            </a:endParaRPr>
          </a:p>
          <a:p>
            <a:pPr>
              <a:defRPr/>
            </a:pPr>
            <a:endParaRPr lang="en-US" sz="2200" dirty="0">
              <a:latin typeface="+mn-lt"/>
            </a:endParaRPr>
          </a:p>
          <a:p>
            <a:pPr>
              <a:defRPr/>
            </a:pPr>
            <a:r>
              <a:rPr lang="en-US" sz="2400" dirty="0">
                <a:latin typeface="+mn-lt"/>
              </a:rPr>
              <a:t>1 =</a:t>
            </a:r>
          </a:p>
          <a:p>
            <a:pPr>
              <a:defRPr/>
            </a:pPr>
            <a:endParaRPr lang="en-US" sz="2100" dirty="0">
              <a:latin typeface="+mn-lt"/>
            </a:endParaRPr>
          </a:p>
          <a:p>
            <a:pPr>
              <a:defRPr/>
            </a:pPr>
            <a:endParaRPr lang="en-US" sz="2200" dirty="0">
              <a:latin typeface="+mn-lt"/>
            </a:endParaRPr>
          </a:p>
          <a:p>
            <a:pPr>
              <a:defRPr/>
            </a:pPr>
            <a:r>
              <a:rPr lang="en-US" sz="2400" dirty="0">
                <a:latin typeface="+mn-lt"/>
              </a:rPr>
              <a:t>2 =</a:t>
            </a:r>
          </a:p>
          <a:p>
            <a:pPr>
              <a:defRPr/>
            </a:pPr>
            <a:endParaRPr lang="en-US" sz="2000" dirty="0">
              <a:latin typeface="+mn-lt"/>
            </a:endParaRPr>
          </a:p>
          <a:p>
            <a:pPr>
              <a:defRPr/>
            </a:pPr>
            <a:endParaRPr lang="en-US" sz="2300" dirty="0">
              <a:latin typeface="+mn-lt"/>
            </a:endParaRPr>
          </a:p>
          <a:p>
            <a:pPr>
              <a:defRPr/>
            </a:pPr>
            <a:endParaRPr lang="en-US" sz="2000" dirty="0">
              <a:latin typeface="+mn-lt"/>
            </a:endParaRPr>
          </a:p>
          <a:p>
            <a:pPr>
              <a:defRPr/>
            </a:pPr>
            <a:r>
              <a:rPr lang="en-US" sz="2400" dirty="0">
                <a:latin typeface="+mn-lt"/>
              </a:rPr>
              <a:t>3 =</a:t>
            </a:r>
          </a:p>
        </p:txBody>
      </p:sp>
      <p:sp>
        <p:nvSpPr>
          <p:cNvPr id="286723" name="Rectangle 3"/>
          <p:cNvSpPr>
            <a:spLocks noGrp="1" noChangeArrowheads="1"/>
          </p:cNvSpPr>
          <p:nvPr>
            <p:ph type="body" idx="1"/>
          </p:nvPr>
        </p:nvSpPr>
        <p:spPr>
          <a:xfrm>
            <a:off x="1168006" y="1447800"/>
            <a:ext cx="7848600" cy="4724400"/>
          </a:xfrm>
        </p:spPr>
        <p:txBody>
          <a:bodyPr/>
          <a:lstStyle/>
          <a:p>
            <a:pPr marL="4763" indent="-4763" algn="just" defTabSz="798513" eaLnBrk="1" hangingPunct="1">
              <a:lnSpc>
                <a:spcPct val="80000"/>
              </a:lnSpc>
              <a:buFontTx/>
              <a:buNone/>
              <a:tabLst>
                <a:tab pos="688975" algn="l"/>
              </a:tabLst>
              <a:defRPr/>
            </a:pPr>
            <a:r>
              <a:rPr lang="en-US" sz="2400" dirty="0" smtClean="0">
                <a:cs typeface="+mn-cs"/>
              </a:rPr>
              <a:t>Pain: Refer out. Send the client/athlete for diagnosis/evaluation/rehab.*</a:t>
            </a:r>
          </a:p>
          <a:p>
            <a:pPr marL="4763" indent="-4763" algn="just" defTabSz="798513" eaLnBrk="1" hangingPunct="1">
              <a:lnSpc>
                <a:spcPct val="80000"/>
              </a:lnSpc>
              <a:buFontTx/>
              <a:buNone/>
              <a:tabLst>
                <a:tab pos="798513" algn="l"/>
              </a:tabLst>
              <a:defRPr/>
            </a:pPr>
            <a:endParaRPr lang="en-US" sz="2400" dirty="0" smtClean="0">
              <a:cs typeface="+mn-cs"/>
            </a:endParaRPr>
          </a:p>
          <a:p>
            <a:pPr marL="4763" indent="-4763" algn="just" defTabSz="798513" eaLnBrk="1" hangingPunct="1">
              <a:lnSpc>
                <a:spcPct val="80000"/>
              </a:lnSpc>
              <a:buFontTx/>
              <a:buNone/>
              <a:tabLst>
                <a:tab pos="798513" algn="l"/>
              </a:tabLst>
              <a:defRPr/>
            </a:pPr>
            <a:r>
              <a:rPr lang="en-US" sz="2400" dirty="0" smtClean="0">
                <a:cs typeface="+mn-cs"/>
              </a:rPr>
              <a:t>Cannot cleanly execute the pattern: Correct the pattern. Pattern is significantly limited/dysfunctional. </a:t>
            </a:r>
            <a:r>
              <a:rPr lang="en-US" sz="2400" dirty="0" smtClean="0">
                <a:solidFill>
                  <a:srgbClr val="FF0000"/>
                </a:solidFill>
                <a:cs typeface="+mn-cs"/>
              </a:rPr>
              <a:t>Red Light*</a:t>
            </a:r>
          </a:p>
          <a:p>
            <a:pPr marL="4763" indent="-4763" algn="just" defTabSz="798513" eaLnBrk="1" hangingPunct="1">
              <a:lnSpc>
                <a:spcPct val="80000"/>
              </a:lnSpc>
              <a:buFontTx/>
              <a:buNone/>
              <a:tabLst>
                <a:tab pos="798513" algn="l"/>
              </a:tabLst>
              <a:defRPr/>
            </a:pPr>
            <a:endParaRPr lang="en-US" sz="2400" dirty="0" smtClean="0">
              <a:cs typeface="+mn-cs"/>
            </a:endParaRPr>
          </a:p>
          <a:p>
            <a:pPr marL="4763" indent="-4763" algn="just" defTabSz="798513" eaLnBrk="1" hangingPunct="1">
              <a:lnSpc>
                <a:spcPct val="80000"/>
              </a:lnSpc>
              <a:buFontTx/>
              <a:buNone/>
              <a:tabLst>
                <a:tab pos="738188" algn="l"/>
              </a:tabLst>
              <a:defRPr/>
            </a:pPr>
            <a:r>
              <a:rPr lang="en-US" sz="2400" dirty="0" smtClean="0">
                <a:cs typeface="+mn-cs"/>
              </a:rPr>
              <a:t>Can execute the pattern with some degree of compensation. Can train the pattern, but may need to continue to work to correct the pattern. </a:t>
            </a:r>
            <a:r>
              <a:rPr lang="en-US" sz="2400" dirty="0" smtClean="0">
                <a:solidFill>
                  <a:srgbClr val="FFCE19"/>
                </a:solidFill>
                <a:cs typeface="+mn-cs"/>
              </a:rPr>
              <a:t>Yellow Light</a:t>
            </a:r>
            <a:endParaRPr lang="en-US" sz="2400" dirty="0" smtClean="0">
              <a:cs typeface="+mn-cs"/>
            </a:endParaRPr>
          </a:p>
          <a:p>
            <a:pPr marL="4763" indent="-4763" algn="just" defTabSz="798513" eaLnBrk="1" hangingPunct="1">
              <a:lnSpc>
                <a:spcPct val="80000"/>
              </a:lnSpc>
              <a:buFontTx/>
              <a:buNone/>
              <a:tabLst>
                <a:tab pos="798513" algn="l"/>
              </a:tabLst>
              <a:defRPr/>
            </a:pPr>
            <a:endParaRPr lang="en-US" sz="2400" dirty="0" smtClean="0">
              <a:cs typeface="+mn-cs"/>
            </a:endParaRPr>
          </a:p>
          <a:p>
            <a:pPr marL="4763" indent="-4763" algn="just" defTabSz="798513" eaLnBrk="1" hangingPunct="1">
              <a:lnSpc>
                <a:spcPct val="80000"/>
              </a:lnSpc>
              <a:buFontTx/>
              <a:buNone/>
              <a:tabLst>
                <a:tab pos="798513" algn="l"/>
              </a:tabLst>
              <a:defRPr/>
            </a:pPr>
            <a:r>
              <a:rPr lang="en-US" sz="2400" dirty="0" smtClean="0">
                <a:cs typeface="+mn-cs"/>
              </a:rPr>
              <a:t>Can</a:t>
            </a:r>
            <a:r>
              <a:rPr lang="en-US" sz="1800" dirty="0" smtClean="0">
                <a:cs typeface="+mn-cs"/>
              </a:rPr>
              <a:t> </a:t>
            </a:r>
            <a:r>
              <a:rPr lang="en-US" sz="2400" dirty="0" smtClean="0">
                <a:cs typeface="+mn-cs"/>
              </a:rPr>
              <a:t>cleanly</a:t>
            </a:r>
            <a:r>
              <a:rPr lang="en-US" sz="1800" dirty="0" smtClean="0">
                <a:cs typeface="+mn-cs"/>
              </a:rPr>
              <a:t> </a:t>
            </a:r>
            <a:r>
              <a:rPr lang="en-US" sz="2400" dirty="0" smtClean="0">
                <a:cs typeface="+mn-cs"/>
              </a:rPr>
              <a:t>execute</a:t>
            </a:r>
            <a:r>
              <a:rPr lang="en-US" sz="1800" dirty="0" smtClean="0">
                <a:cs typeface="+mn-cs"/>
              </a:rPr>
              <a:t> </a:t>
            </a:r>
            <a:r>
              <a:rPr lang="en-US" sz="2400" dirty="0" smtClean="0">
                <a:cs typeface="+mn-cs"/>
              </a:rPr>
              <a:t>the</a:t>
            </a:r>
            <a:r>
              <a:rPr lang="en-US" sz="1800" dirty="0" smtClean="0">
                <a:cs typeface="+mn-cs"/>
              </a:rPr>
              <a:t> </a:t>
            </a:r>
            <a:r>
              <a:rPr lang="en-US" sz="2400" dirty="0" smtClean="0">
                <a:cs typeface="+mn-cs"/>
              </a:rPr>
              <a:t>pattern.</a:t>
            </a:r>
            <a:r>
              <a:rPr lang="en-US" sz="1800" dirty="0" smtClean="0">
                <a:cs typeface="+mn-cs"/>
              </a:rPr>
              <a:t> </a:t>
            </a:r>
            <a:r>
              <a:rPr lang="en-US" sz="2400" dirty="0" smtClean="0">
                <a:cs typeface="+mn-cs"/>
              </a:rPr>
              <a:t>Train</a:t>
            </a:r>
            <a:r>
              <a:rPr lang="en-US" sz="1800" dirty="0" smtClean="0">
                <a:cs typeface="+mn-cs"/>
              </a:rPr>
              <a:t> </a:t>
            </a:r>
            <a:r>
              <a:rPr lang="en-US" sz="2400" dirty="0" smtClean="0">
                <a:cs typeface="+mn-cs"/>
              </a:rPr>
              <a:t>the</a:t>
            </a:r>
            <a:r>
              <a:rPr lang="en-US" sz="1800" dirty="0" smtClean="0">
                <a:cs typeface="+mn-cs"/>
              </a:rPr>
              <a:t> </a:t>
            </a:r>
            <a:r>
              <a:rPr lang="en-US" sz="2400" dirty="0" smtClean="0">
                <a:cs typeface="+mn-cs"/>
              </a:rPr>
              <a:t>pattern.</a:t>
            </a:r>
            <a:r>
              <a:rPr lang="en-US" sz="2000" dirty="0"/>
              <a:t> </a:t>
            </a:r>
            <a:r>
              <a:rPr lang="en-US" sz="2400" dirty="0" smtClean="0">
                <a:solidFill>
                  <a:srgbClr val="00CC00"/>
                </a:solidFill>
                <a:cs typeface="+mn-cs"/>
              </a:rPr>
              <a:t>Green</a:t>
            </a:r>
            <a:r>
              <a:rPr lang="en-US" sz="2000" dirty="0" smtClean="0">
                <a:solidFill>
                  <a:srgbClr val="00CC00"/>
                </a:solidFill>
                <a:cs typeface="+mn-cs"/>
              </a:rPr>
              <a:t> </a:t>
            </a:r>
            <a:r>
              <a:rPr lang="en-US" sz="2400" dirty="0" smtClean="0">
                <a:solidFill>
                  <a:srgbClr val="00CC00"/>
                </a:solidFill>
              </a:rPr>
              <a:t>L</a:t>
            </a:r>
            <a:r>
              <a:rPr lang="en-US" sz="2400" dirty="0" smtClean="0">
                <a:solidFill>
                  <a:srgbClr val="00CC00"/>
                </a:solidFill>
                <a:cs typeface="+mn-cs"/>
              </a:rPr>
              <a:t>ight</a:t>
            </a:r>
            <a:endParaRPr lang="en-US" sz="2000" dirty="0" smtClean="0">
              <a:cs typeface="+mn-cs"/>
            </a:endParaRPr>
          </a:p>
        </p:txBody>
      </p:sp>
      <p:sp>
        <p:nvSpPr>
          <p:cNvPr id="2" name="TextBox 1"/>
          <p:cNvSpPr txBox="1"/>
          <p:nvPr/>
        </p:nvSpPr>
        <p:spPr>
          <a:xfrm>
            <a:off x="8991600" y="6172200"/>
            <a:ext cx="152400" cy="381000"/>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8991601" y="4572000"/>
            <a:ext cx="152400" cy="304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32084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blinds(horizontal)">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23">
                                            <p:txEl>
                                              <p:pRg st="2" end="2"/>
                                            </p:txEl>
                                          </p:spTgt>
                                        </p:tgtEl>
                                        <p:attrNameLst>
                                          <p:attrName>style.visibility</p:attrName>
                                        </p:attrNameLst>
                                      </p:cBhvr>
                                      <p:to>
                                        <p:strVal val="visible"/>
                                      </p:to>
                                    </p:set>
                                    <p:animEffect transition="in" filter="blinds(horizontal)">
                                      <p:cBhvr>
                                        <p:cTn id="12" dur="500"/>
                                        <p:tgtEl>
                                          <p:spTgt spid="286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723">
                                            <p:txEl>
                                              <p:pRg st="4" end="4"/>
                                            </p:txEl>
                                          </p:spTgt>
                                        </p:tgtEl>
                                        <p:attrNameLst>
                                          <p:attrName>style.visibility</p:attrName>
                                        </p:attrNameLst>
                                      </p:cBhvr>
                                      <p:to>
                                        <p:strVal val="visible"/>
                                      </p:to>
                                    </p:set>
                                    <p:animEffect transition="in" filter="blinds(horizontal)">
                                      <p:cBhvr>
                                        <p:cTn id="17" dur="500"/>
                                        <p:tgtEl>
                                          <p:spTgt spid="2867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86723">
                                            <p:txEl>
                                              <p:pRg st="6" end="6"/>
                                            </p:txEl>
                                          </p:spTgt>
                                        </p:tgtEl>
                                        <p:attrNameLst>
                                          <p:attrName>style.visibility</p:attrName>
                                        </p:attrNameLst>
                                      </p:cBhvr>
                                      <p:to>
                                        <p:strVal val="visible"/>
                                      </p:to>
                                    </p:set>
                                    <p:animEffect transition="in" filter="blinds(horizontal)">
                                      <p:cBhvr>
                                        <p:cTn id="22" dur="500"/>
                                        <p:tgtEl>
                                          <p:spTgt spid="286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6881</TotalTime>
  <Words>2522</Words>
  <Application>Microsoft Macintosh PowerPoint</Application>
  <PresentationFormat>On-screen Show (4:3)</PresentationFormat>
  <Paragraphs>530</Paragraphs>
  <Slides>57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Document</vt:lpstr>
      <vt:lpstr> Results Fitness Programming S.Y.S.T.E.M.  </vt:lpstr>
      <vt:lpstr>Thank You…</vt:lpstr>
      <vt:lpstr>Principle Based Training</vt:lpstr>
      <vt:lpstr>PowerPoint Presentation</vt:lpstr>
      <vt:lpstr>Program Design - Rules of the Road</vt:lpstr>
      <vt:lpstr>GOALS!!!</vt:lpstr>
      <vt:lpstr>FMS Results</vt:lpstr>
      <vt:lpstr>What does it tell you?</vt:lpstr>
      <vt:lpstr>FMS Scope</vt:lpstr>
      <vt:lpstr> How we use the screen as it pertains to exercise selection</vt:lpstr>
      <vt:lpstr>Programs and Templates</vt:lpstr>
      <vt:lpstr>How long is the overall program/training cycle?</vt:lpstr>
      <vt:lpstr>PROGRAMS - Not Workouts</vt:lpstr>
      <vt:lpstr>Terminology</vt:lpstr>
      <vt:lpstr>Choose a Suitable Periodization Model</vt:lpstr>
      <vt:lpstr>Periodization Models</vt:lpstr>
      <vt:lpstr>Periodization Models</vt:lpstr>
      <vt:lpstr>Alternating periodization appears to be the most effective long-term plan for most.</vt:lpstr>
      <vt:lpstr>Periodization Models</vt:lpstr>
      <vt:lpstr>How often…</vt:lpstr>
      <vt:lpstr>How often?</vt:lpstr>
      <vt:lpstr> Select the Frequency of Workouts per Week</vt:lpstr>
      <vt:lpstr> Determine the Days of the Week for the Training Sessions </vt:lpstr>
      <vt:lpstr>Your Training Week (Fat Loss)</vt:lpstr>
      <vt:lpstr>Programming Variables</vt:lpstr>
      <vt:lpstr>PowerPoint Presentation</vt:lpstr>
      <vt:lpstr>How ‘bout exercise selection?</vt:lpstr>
      <vt:lpstr>Workout Components</vt:lpstr>
      <vt:lpstr>RAMP</vt:lpstr>
      <vt:lpstr>Purpose of RAMP</vt:lpstr>
      <vt:lpstr>Principles and Guidelines</vt:lpstr>
      <vt:lpstr>Joint-by-Joint Approach</vt:lpstr>
      <vt:lpstr>Joint-by-Joint/FMS RAMP</vt:lpstr>
      <vt:lpstr>Basic RAMP Template</vt:lpstr>
      <vt:lpstr>PowerPoint Presentation</vt:lpstr>
      <vt:lpstr>PowerPoint Presentation</vt:lpstr>
      <vt:lpstr>PowerPoint Presentation</vt:lpstr>
      <vt:lpstr>PowerPoint Presentation</vt:lpstr>
      <vt:lpstr>Core</vt:lpstr>
      <vt:lpstr>PowerPoint Presentation</vt:lpstr>
      <vt:lpstr>Power Development</vt:lpstr>
      <vt:lpstr>Combinations</vt:lpstr>
      <vt:lpstr>Resistance Training </vt:lpstr>
      <vt:lpstr>Our Classifications for Resistance Exercises</vt:lpstr>
      <vt:lpstr>Correlations with the FMS</vt:lpstr>
      <vt:lpstr>Squat</vt:lpstr>
      <vt:lpstr>Bend</vt:lpstr>
      <vt:lpstr>Regeneration</vt:lpstr>
      <vt:lpstr>Templates</vt:lpstr>
      <vt:lpstr>Workout Components</vt:lpstr>
      <vt:lpstr>PowerPoint Presentation</vt:lpstr>
      <vt:lpstr>PowerPoint Presentation</vt:lpstr>
      <vt:lpstr>PowerPoint Presentation</vt:lpstr>
      <vt:lpstr>PowerPoint Presentation</vt:lpstr>
      <vt:lpstr>Cheat Sheet</vt:lpstr>
      <vt:lpstr>PowerPoint Presentation</vt:lpstr>
      <vt:lpstr>PowerPoint Presentation</vt:lpstr>
    </vt:vector>
  </TitlesOfParts>
  <Company>SMMUSD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 High School  Strength, Speed, and Conditioning Program</dc:title>
  <dc:creator>Craig Rasmussen</dc:creator>
  <cp:lastModifiedBy>Results Fitness</cp:lastModifiedBy>
  <cp:revision>220</cp:revision>
  <dcterms:created xsi:type="dcterms:W3CDTF">2007-07-16T01:26:42Z</dcterms:created>
  <dcterms:modified xsi:type="dcterms:W3CDTF">2014-01-09T20:50:05Z</dcterms:modified>
</cp:coreProperties>
</file>