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01" autoAdjust="0"/>
    <p:restoredTop sz="90558" autoAdjust="0"/>
  </p:normalViewPr>
  <p:slideViewPr>
    <p:cSldViewPr snapToGrid="0" snapToObjects="1">
      <p:cViewPr>
        <p:scale>
          <a:sx n="90" d="100"/>
          <a:sy n="90" d="100"/>
        </p:scale>
        <p:origin x="-1288" y="-448"/>
      </p:cViewPr>
      <p:guideLst>
        <p:guide orient="horz" pos="1875"/>
        <p:guide pos="28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275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D13C9-BD9C-3B44-9FAB-17B7548F3B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878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with the </a:t>
            </a:r>
            <a:r>
              <a:rPr lang="en-US" dirty="0" err="1" smtClean="0"/>
              <a:t>Ven</a:t>
            </a:r>
            <a:r>
              <a:rPr lang="en-US" dirty="0" smtClean="0"/>
              <a:t> Diagram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CLOSE YOUR BOOKS!</a:t>
            </a:r>
          </a:p>
          <a:p>
            <a:endParaRPr lang="en-US" dirty="0" smtClean="0"/>
          </a:p>
          <a:p>
            <a:r>
              <a:rPr lang="en-US" dirty="0" smtClean="0"/>
              <a:t>What was the phone Number next to the hard rock</a:t>
            </a:r>
            <a:r>
              <a:rPr lang="en-US" baseline="0" dirty="0" smtClean="0"/>
              <a:t> café?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people make a list of things they can cross</a:t>
            </a:r>
            <a:r>
              <a:rPr lang="en-US" baseline="0" dirty="0" smtClean="0"/>
              <a:t> sell.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Tell 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Parol</a:t>
            </a:r>
            <a:r>
              <a:rPr lang="en-US" baseline="0" dirty="0" smtClean="0"/>
              <a:t> Study</a:t>
            </a:r>
          </a:p>
          <a:p>
            <a:endParaRPr lang="en-US" baseline="0" dirty="0" smtClean="0"/>
          </a:p>
          <a:p>
            <a:r>
              <a:rPr lang="en-US" baseline="0" dirty="0" smtClean="0"/>
              <a:t>Play the dating Game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E6F7-C35C-8441-A1F4-2B8DE1164C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2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E6F7-C35C-8441-A1F4-2B8DE1164C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67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E6F7-C35C-8441-A1F4-2B8DE1164C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79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E6F7-C35C-8441-A1F4-2B8DE1164C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92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E6F7-C35C-8441-A1F4-2B8DE1164C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7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E6F7-C35C-8441-A1F4-2B8DE1164C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40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E6F7-C35C-8441-A1F4-2B8DE1164C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8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E6F7-C35C-8441-A1F4-2B8DE1164C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265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E6F7-C35C-8441-A1F4-2B8DE1164C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3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E6F7-C35C-8441-A1F4-2B8DE1164C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2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E6F7-C35C-8441-A1F4-2B8DE1164C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59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3E6F7-C35C-8441-A1F4-2B8DE1164C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3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75" y="4886768"/>
            <a:ext cx="8101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The Results Fitness </a:t>
            </a:r>
          </a:p>
          <a:p>
            <a:pPr algn="ctr"/>
            <a:r>
              <a:rPr lang="en-US" sz="5400" dirty="0" smtClean="0"/>
              <a:t>Sales System</a:t>
            </a:r>
            <a:endParaRPr lang="en-US" sz="5400" dirty="0"/>
          </a:p>
        </p:txBody>
      </p:sp>
      <p:pic>
        <p:nvPicPr>
          <p:cNvPr id="5" name="Picture 4" descr="RFU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013" y="609391"/>
            <a:ext cx="4653974" cy="4261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019116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1056" y="2058293"/>
            <a:ext cx="8643938" cy="44704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0" bIns="32146" numCol="1" anchor="ctr" anchorCtr="0" compatLnSpc="1">
            <a:prstTxWarp prst="textNoShape">
              <a:avLst/>
            </a:prstTxWarp>
            <a:noAutofit/>
          </a:bodyPr>
          <a:lstStyle/>
          <a:p>
            <a:pPr marL="310296" indent="-310296" algn="just"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40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The </a:t>
            </a:r>
            <a:r>
              <a:rPr lang="en-US" sz="40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four </a:t>
            </a:r>
            <a:r>
              <a:rPr lang="en-US" sz="40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reasons people join a gym.</a:t>
            </a:r>
            <a:endParaRPr lang="en-US" sz="4000" dirty="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  <a:p>
            <a:pPr marL="310296" indent="-310296" algn="just"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40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Dig deep, get </a:t>
            </a:r>
            <a:r>
              <a:rPr lang="en-US" sz="40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emotional, </a:t>
            </a:r>
            <a:r>
              <a:rPr lang="en-US" sz="40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and defend it with logic.</a:t>
            </a:r>
            <a:endParaRPr lang="en-US" sz="4000" dirty="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  <a:p>
            <a:pPr marL="310296" indent="-310296" algn="just"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40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Write it down in their language.</a:t>
            </a:r>
            <a:endParaRPr lang="en-US" sz="4000" dirty="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  <a:p>
            <a:pPr marL="310296" indent="-310296" algn="just"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40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Help them paint a picture of the future.</a:t>
            </a:r>
            <a:endParaRPr lang="en-US" sz="4000" dirty="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27650" name="Rectangle 2"/>
          <p:cNvSpPr>
            <a:spLocks/>
          </p:cNvSpPr>
          <p:nvPr/>
        </p:nvSpPr>
        <p:spPr bwMode="auto">
          <a:xfrm>
            <a:off x="232172" y="428625"/>
            <a:ext cx="8642822" cy="1768078"/>
          </a:xfrm>
          <a:prstGeom prst="rect">
            <a:avLst/>
          </a:prstGeom>
          <a:gradFill rotWithShape="0">
            <a:gsLst>
              <a:gs pos="0">
                <a:srgbClr val="66748E"/>
              </a:gs>
              <a:gs pos="100000">
                <a:srgbClr val="2F3542"/>
              </a:gs>
            </a:gsLst>
            <a:lin ang="5400000" scaled="1"/>
          </a:gra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90500" dist="888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/>
          </a:p>
        </p:txBody>
      </p:sp>
      <p:sp>
        <p:nvSpPr>
          <p:cNvPr id="27652" name="Rectangle 3"/>
          <p:cNvSpPr>
            <a:spLocks/>
          </p:cNvSpPr>
          <p:nvPr/>
        </p:nvSpPr>
        <p:spPr bwMode="auto">
          <a:xfrm>
            <a:off x="231056" y="567035"/>
            <a:ext cx="8643938" cy="149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400" dirty="0" smtClean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STEP 5 - THEIR </a:t>
            </a:r>
            <a:r>
              <a:rPr lang="en-US" sz="4400" dirty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GOALS, THEIR LANGUAGE, THEIR GYM</a:t>
            </a:r>
          </a:p>
        </p:txBody>
      </p:sp>
      <p:pic>
        <p:nvPicPr>
          <p:cNvPr id="5" name="Picture 4" descr="ResultsUniversity_TRANSPARENT_logo_NEW 2 U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6172200"/>
            <a:ext cx="559275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1677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460" y="1585300"/>
            <a:ext cx="7435081" cy="464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Group 5"/>
          <p:cNvGrpSpPr>
            <a:grpSpLocks/>
          </p:cNvGrpSpPr>
          <p:nvPr/>
        </p:nvGrpSpPr>
        <p:grpSpPr bwMode="auto">
          <a:xfrm>
            <a:off x="248915" y="212080"/>
            <a:ext cx="8643938" cy="1146349"/>
            <a:chOff x="0" y="0"/>
            <a:chExt cx="7744" cy="1027"/>
          </a:xfrm>
        </p:grpSpPr>
        <p:sp>
          <p:nvSpPr>
            <p:cNvPr id="2" name="Rectangle 3"/>
            <p:cNvSpPr>
              <a:spLocks/>
            </p:cNvSpPr>
            <p:nvPr/>
          </p:nvSpPr>
          <p:spPr bwMode="auto">
            <a:xfrm>
              <a:off x="0" y="0"/>
              <a:ext cx="7743" cy="1027"/>
            </a:xfrm>
            <a:prstGeom prst="rect">
              <a:avLst/>
            </a:prstGeom>
            <a:gradFill rotWithShape="0">
              <a:gsLst>
                <a:gs pos="0">
                  <a:srgbClr val="C00C10"/>
                </a:gs>
                <a:gs pos="100000">
                  <a:srgbClr val="6F0505"/>
                </a:gs>
              </a:gsLst>
              <a:lin ang="5400000" scaled="1"/>
            </a:gra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90500" dist="88899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677" name="Rectangle 4"/>
            <p:cNvSpPr>
              <a:spLocks/>
            </p:cNvSpPr>
            <p:nvPr/>
          </p:nvSpPr>
          <p:spPr bwMode="auto">
            <a:xfrm>
              <a:off x="0" y="233"/>
              <a:ext cx="7744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000" dirty="0">
                  <a:solidFill>
                    <a:srgbClr val="FFFFFF"/>
                  </a:solidFill>
                  <a:latin typeface="Marker Felt" charset="0"/>
                  <a:ea typeface="ＭＳ Ｐゴシック" charset="0"/>
                  <a:cs typeface="ＭＳ Ｐゴシック" charset="0"/>
                  <a:sym typeface="Marker Felt" charset="0"/>
                </a:rPr>
                <a:t>MOVING THE CONVERSATION ALONG</a:t>
              </a:r>
            </a:p>
          </p:txBody>
        </p:sp>
      </p:grpSp>
      <p:pic>
        <p:nvPicPr>
          <p:cNvPr id="6" name="Picture 5" descr="ResultsUniversity_TRANSPARENT_logo_NEW 2 U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6172200"/>
            <a:ext cx="559275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134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5221" y="2143125"/>
            <a:ext cx="7036603" cy="41076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0" bIns="32146" numCol="1" anchor="ctr" anchorCtr="0" compatLnSpc="1">
            <a:prstTxWarp prst="textNoShape">
              <a:avLst/>
            </a:prstTxWarp>
            <a:noAutofit/>
          </a:bodyPr>
          <a:lstStyle/>
          <a:p>
            <a:pPr marL="630637" indent="-630637" algn="just"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It's not about the toys or the space.</a:t>
            </a:r>
            <a:endParaRPr lang="en-US" dirty="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  <a:p>
            <a:pPr marL="630637" indent="-630637" algn="just"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Feature - Benefit - Feedback</a:t>
            </a:r>
            <a:endParaRPr lang="en-US" dirty="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  <a:p>
            <a:pPr marL="630637" indent="-630637" algn="just"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Use random (but not really) encounters; find a raving fan.</a:t>
            </a:r>
            <a:endParaRPr lang="en-US" dirty="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  <a:p>
            <a:pPr marL="630637" indent="-630637" algn="just"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Find a link to something they love</a:t>
            </a:r>
            <a:r>
              <a:rPr lang="en-US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.</a:t>
            </a:r>
          </a:p>
          <a:p>
            <a:pPr marL="630637" indent="-630637" algn="just"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Get “hands on!”</a:t>
            </a:r>
            <a:endParaRPr lang="en-US" dirty="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29698" name="Rectangle 2"/>
          <p:cNvSpPr>
            <a:spLocks/>
          </p:cNvSpPr>
          <p:nvPr/>
        </p:nvSpPr>
        <p:spPr bwMode="auto">
          <a:xfrm>
            <a:off x="250031" y="462112"/>
            <a:ext cx="8642822" cy="1146349"/>
          </a:xfrm>
          <a:prstGeom prst="rect">
            <a:avLst/>
          </a:prstGeom>
          <a:gradFill rotWithShape="0">
            <a:gsLst>
              <a:gs pos="0">
                <a:srgbClr val="CF8616"/>
              </a:gs>
              <a:gs pos="100000">
                <a:srgbClr val="996310"/>
              </a:gs>
            </a:gsLst>
            <a:lin ang="5400000" scaled="1"/>
          </a:gra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90500" dist="888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/>
          </a:p>
        </p:txBody>
      </p:sp>
      <p:sp>
        <p:nvSpPr>
          <p:cNvPr id="29700" name="Rectangle 3"/>
          <p:cNvSpPr>
            <a:spLocks/>
          </p:cNvSpPr>
          <p:nvPr/>
        </p:nvSpPr>
        <p:spPr bwMode="auto">
          <a:xfrm>
            <a:off x="248915" y="610568"/>
            <a:ext cx="8643938" cy="84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STEP 6 - TOUR </a:t>
            </a:r>
            <a:r>
              <a:rPr lang="en-US" sz="4000" dirty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OF THE FUTURE...</a:t>
            </a:r>
          </a:p>
        </p:txBody>
      </p:sp>
      <p:pic>
        <p:nvPicPr>
          <p:cNvPr id="5" name="Picture 4" descr="ResultsUniversity_TRANSPARENT_logo_NEW 2 U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6172200"/>
            <a:ext cx="559275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6444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1069" y="2344043"/>
            <a:ext cx="3881911" cy="39469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0" bIns="32146" numCol="1" anchor="ctr" anchorCtr="0" compatLnSpc="1">
            <a:prstTxWarp prst="textNoShape">
              <a:avLst/>
            </a:prstTxWarp>
            <a:normAutofit/>
          </a:bodyPr>
          <a:lstStyle/>
          <a:p>
            <a:pPr marL="184169" indent="-184169" algn="just"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25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Value has </a:t>
            </a:r>
            <a:r>
              <a:rPr lang="en-US" sz="25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been established</a:t>
            </a:r>
            <a:r>
              <a:rPr lang="en-US" sz="25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. No convincing! No fear!</a:t>
            </a:r>
            <a:endParaRPr lang="en-US" sz="2500" dirty="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  <a:p>
            <a:pPr marL="184169" indent="-184169" algn="just">
              <a:spcBef>
                <a:spcPts val="2505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25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It's not a price sheet, it's the way to achieve their goals.</a:t>
            </a:r>
            <a:endParaRPr lang="en-US" sz="2500" dirty="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  <a:p>
            <a:pPr marL="184169" indent="-184169" algn="just">
              <a:spcBef>
                <a:spcPts val="2505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25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You are professional </a:t>
            </a:r>
            <a:r>
              <a:rPr lang="en-US" sz="25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council</a:t>
            </a:r>
            <a:r>
              <a:rPr lang="en-US" sz="25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, not a sales person</a:t>
            </a:r>
            <a:r>
              <a:rPr lang="en-US" sz="25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.</a:t>
            </a:r>
          </a:p>
          <a:p>
            <a:pPr marL="184169" indent="-184169" algn="just">
              <a:spcBef>
                <a:spcPts val="2505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25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The A/B close</a:t>
            </a:r>
            <a:endParaRPr lang="en-US" sz="2500" dirty="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30722" name="Rectangle 2"/>
          <p:cNvSpPr>
            <a:spLocks/>
          </p:cNvSpPr>
          <p:nvPr/>
        </p:nvSpPr>
        <p:spPr bwMode="auto">
          <a:xfrm>
            <a:off x="250031" y="482203"/>
            <a:ext cx="8642822" cy="1768078"/>
          </a:xfrm>
          <a:prstGeom prst="rect">
            <a:avLst/>
          </a:prstGeom>
          <a:gradFill rotWithShape="0">
            <a:gsLst>
              <a:gs pos="0">
                <a:srgbClr val="CF8616"/>
              </a:gs>
              <a:gs pos="100000">
                <a:srgbClr val="996310"/>
              </a:gs>
            </a:gsLst>
            <a:lin ang="5400000" scaled="1"/>
          </a:gra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90500" dist="888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/>
          </a:p>
        </p:txBody>
      </p:sp>
      <p:sp>
        <p:nvSpPr>
          <p:cNvPr id="30724" name="Rectangle 3"/>
          <p:cNvSpPr>
            <a:spLocks/>
          </p:cNvSpPr>
          <p:nvPr/>
        </p:nvSpPr>
        <p:spPr bwMode="auto">
          <a:xfrm>
            <a:off x="248915" y="517922"/>
            <a:ext cx="8643938" cy="169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STEP 7 - CLOSING </a:t>
            </a:r>
            <a:r>
              <a:rPr lang="en-US" sz="3600" dirty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SHOULD </a:t>
            </a:r>
            <a:r>
              <a:rPr lang="en-US" sz="3600" dirty="0" smtClean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BE</a:t>
            </a:r>
          </a:p>
          <a:p>
            <a:pPr algn="ctr"/>
            <a:r>
              <a:rPr lang="en-US" sz="3600" dirty="0" smtClean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THE NATURAL </a:t>
            </a:r>
            <a:r>
              <a:rPr lang="en-US" sz="3600" dirty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NEXT STEP</a:t>
            </a: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254" y="2344044"/>
            <a:ext cx="3866555" cy="394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esultsUniversity_TRANSPARENT_logo_NEW 2 U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6172200"/>
            <a:ext cx="559275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591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2172" y="1821656"/>
            <a:ext cx="8643938" cy="4500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0" bIns="32146" numCol="1" anchor="ctr" anchorCtr="0" compatLnSpc="1">
            <a:prstTxWarp prst="textNoShape">
              <a:avLst/>
            </a:prstTxWarp>
          </a:bodyPr>
          <a:lstStyle/>
          <a:p>
            <a:pPr marL="285740" indent="-285740" algn="just"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36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Most objections have already been covered. </a:t>
            </a:r>
            <a:endParaRPr lang="en-US" sz="3600" dirty="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  <a:p>
            <a:pPr marL="285740" indent="-285740" algn="just"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36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Objections are buying signals. Overcome and circle back.</a:t>
            </a:r>
            <a:endParaRPr lang="en-US" sz="3600" dirty="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  <a:p>
            <a:pPr marL="285740" indent="-285740" algn="just"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36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Be patient and zip it!*</a:t>
            </a:r>
            <a:endParaRPr lang="en-US" sz="3600" dirty="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31746" name="Rectangle 2"/>
          <p:cNvSpPr>
            <a:spLocks/>
          </p:cNvSpPr>
          <p:nvPr/>
        </p:nvSpPr>
        <p:spPr bwMode="auto">
          <a:xfrm>
            <a:off x="250031" y="462112"/>
            <a:ext cx="8642822" cy="1146349"/>
          </a:xfrm>
          <a:prstGeom prst="rect">
            <a:avLst/>
          </a:prstGeom>
          <a:gradFill rotWithShape="0">
            <a:gsLst>
              <a:gs pos="0">
                <a:srgbClr val="66748E"/>
              </a:gs>
              <a:gs pos="100000">
                <a:srgbClr val="2F3542"/>
              </a:gs>
            </a:gsLst>
            <a:lin ang="5400000" scaled="1"/>
          </a:gra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90500" dist="888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/>
          </a:p>
        </p:txBody>
      </p:sp>
      <p:sp>
        <p:nvSpPr>
          <p:cNvPr id="31748" name="Rectangle 3"/>
          <p:cNvSpPr>
            <a:spLocks/>
          </p:cNvSpPr>
          <p:nvPr/>
        </p:nvSpPr>
        <p:spPr bwMode="auto">
          <a:xfrm>
            <a:off x="248915" y="610568"/>
            <a:ext cx="8643938" cy="84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SECRET CLOSING TIPS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9028" y="1768078"/>
            <a:ext cx="4705945" cy="470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esultsUniversity_TRANSPARENT_logo_NEW 2 U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6172200"/>
            <a:ext cx="559275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066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1142" y="1728992"/>
            <a:ext cx="8301301" cy="47191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0" bIns="32146" numCol="1" anchor="ctr" anchorCtr="0" compatLnSpc="1">
            <a:prstTxWarp prst="textNoShape">
              <a:avLst/>
            </a:prstTxWarp>
          </a:bodyPr>
          <a:lstStyle/>
          <a:p>
            <a:pPr marL="223234" indent="-223234" algn="just"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34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Close with a handshake (not only is it a time-honored tradition, but personal contact confirms a good decision.)</a:t>
            </a:r>
            <a:endParaRPr lang="en-US" sz="3400" dirty="0" smtClean="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  <a:p>
            <a:pPr marL="223234" indent="-223234" algn="just">
              <a:spcBef>
                <a:spcPts val="2250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34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Don't </a:t>
            </a:r>
            <a:r>
              <a:rPr lang="en-US" sz="34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hide your excitement.</a:t>
            </a:r>
            <a:endParaRPr lang="en-US" sz="3400" dirty="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  <a:p>
            <a:pPr marL="223234" indent="-223234" algn="just">
              <a:spcBef>
                <a:spcPts val="2250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34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If you can, share the work.</a:t>
            </a:r>
            <a:endParaRPr lang="en-US" sz="3400" dirty="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  <a:p>
            <a:pPr marL="223234" indent="-223234">
              <a:spcBef>
                <a:spcPts val="2250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3400" b="1" dirty="0" smtClean="0">
                <a:solidFill>
                  <a:srgbClr val="414141"/>
                </a:solidFill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Set their first appointment A.S.A.P.</a:t>
            </a:r>
            <a:r>
              <a:rPr lang="en-US" sz="2500" b="1" dirty="0" smtClean="0">
                <a:solidFill>
                  <a:srgbClr val="414141"/>
                </a:solidFill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 </a:t>
            </a:r>
            <a:r>
              <a:rPr lang="en-US" sz="3400" b="1" dirty="0" smtClean="0">
                <a:solidFill>
                  <a:srgbClr val="414141"/>
                </a:solidFill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!</a:t>
            </a:r>
            <a:endParaRPr lang="en-US" sz="3400" b="1" dirty="0">
              <a:solidFill>
                <a:srgbClr val="414141"/>
              </a:solidFill>
              <a:latin typeface="Gill Sans" charset="0"/>
              <a:ea typeface="ヒラギノ角ゴ ProN W6" charset="0"/>
              <a:cs typeface="ヒラギノ角ゴ ProN W6" charset="0"/>
              <a:sym typeface="Gill Sans" charset="0"/>
            </a:endParaRPr>
          </a:p>
        </p:txBody>
      </p:sp>
      <p:sp>
        <p:nvSpPr>
          <p:cNvPr id="32770" name="Rectangle 2"/>
          <p:cNvSpPr>
            <a:spLocks/>
          </p:cNvSpPr>
          <p:nvPr/>
        </p:nvSpPr>
        <p:spPr bwMode="auto">
          <a:xfrm>
            <a:off x="250031" y="137295"/>
            <a:ext cx="8642822" cy="1769194"/>
          </a:xfrm>
          <a:prstGeom prst="rect">
            <a:avLst/>
          </a:prstGeom>
          <a:gradFill rotWithShape="0">
            <a:gsLst>
              <a:gs pos="0">
                <a:srgbClr val="CF8616"/>
              </a:gs>
              <a:gs pos="100000">
                <a:srgbClr val="996310"/>
              </a:gs>
            </a:gsLst>
            <a:lin ang="5400000" scaled="1"/>
          </a:gra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90500" dist="888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/>
          </a:p>
        </p:txBody>
      </p:sp>
      <p:sp>
        <p:nvSpPr>
          <p:cNvPr id="32772" name="Rectangle 3"/>
          <p:cNvSpPr>
            <a:spLocks/>
          </p:cNvSpPr>
          <p:nvPr/>
        </p:nvSpPr>
        <p:spPr bwMode="auto">
          <a:xfrm>
            <a:off x="250031" y="598289"/>
            <a:ext cx="8643938" cy="84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400" dirty="0" smtClean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STEP 8 – OMG…</a:t>
            </a:r>
          </a:p>
          <a:p>
            <a:pPr algn="ctr"/>
            <a:r>
              <a:rPr lang="en-US" sz="5400" smtClean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THEY SAID YES!</a:t>
            </a:r>
            <a:endParaRPr lang="en-US" sz="5400" dirty="0">
              <a:solidFill>
                <a:srgbClr val="FFFFFF"/>
              </a:solidFill>
              <a:latin typeface="Marker Felt" charset="0"/>
              <a:ea typeface="ＭＳ Ｐゴシック" charset="0"/>
              <a:cs typeface="ＭＳ Ｐゴシック" charset="0"/>
              <a:sym typeface="Marker Felt" charset="0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4638" y="3186245"/>
            <a:ext cx="2437805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esultsUniversity_TRANSPARENT_logo_NEW 2 U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6172200"/>
            <a:ext cx="559275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57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5625" y="2991445"/>
            <a:ext cx="3997152" cy="26789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0" bIns="32146" numCol="1" anchor="ctr" anchorCtr="0" compatLnSpc="1">
            <a:prstTxWarp prst="textNoShape">
              <a:avLst/>
            </a:prstTxWarp>
          </a:bodyPr>
          <a:lstStyle/>
          <a:p>
            <a:pPr marL="184169" indent="-184169" algn="just"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2200" b="1" dirty="0">
                <a:solidFill>
                  <a:srgbClr val="414141"/>
                </a:solidFill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Leaving with only a copy of your contract </a:t>
            </a:r>
            <a:r>
              <a:rPr lang="en-US" sz="2200" b="1" dirty="0" smtClean="0">
                <a:solidFill>
                  <a:srgbClr val="414141"/>
                </a:solidFill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sucks</a:t>
            </a:r>
            <a:r>
              <a:rPr lang="en-US" sz="2200" b="1" dirty="0">
                <a:solidFill>
                  <a:srgbClr val="414141"/>
                </a:solidFill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!</a:t>
            </a:r>
            <a:endParaRPr lang="en-US" sz="2200" b="1" dirty="0">
              <a:solidFill>
                <a:srgbClr val="414141"/>
              </a:solidFill>
              <a:latin typeface="Gill Sans" charset="0"/>
              <a:ea typeface="ヒラギノ角ゴ ProN W6" charset="0"/>
              <a:cs typeface="ヒラギノ角ゴ ProN W6" charset="0"/>
              <a:sym typeface="Gill Sans" charset="0"/>
            </a:endParaRPr>
          </a:p>
          <a:p>
            <a:pPr marL="184169" indent="-184169" algn="just"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2200" b="1" dirty="0">
                <a:solidFill>
                  <a:srgbClr val="414141"/>
                </a:solidFill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If you've been paying attention, give a 30-day membership for someone specific.</a:t>
            </a:r>
            <a:endParaRPr lang="en-US" sz="2200" b="1" dirty="0">
              <a:solidFill>
                <a:srgbClr val="414141"/>
              </a:solidFill>
              <a:latin typeface="Gill Sans" charset="0"/>
              <a:ea typeface="ヒラギノ角ゴ ProN W6" charset="0"/>
              <a:cs typeface="ヒラギノ角ゴ ProN W6" charset="0"/>
              <a:sym typeface="Gill Sans" charset="0"/>
            </a:endParaRPr>
          </a:p>
        </p:txBody>
      </p:sp>
      <p:sp>
        <p:nvSpPr>
          <p:cNvPr id="33794" name="Rectangle 2"/>
          <p:cNvSpPr>
            <a:spLocks/>
          </p:cNvSpPr>
          <p:nvPr/>
        </p:nvSpPr>
        <p:spPr bwMode="auto">
          <a:xfrm>
            <a:off x="250031" y="482203"/>
            <a:ext cx="8642822" cy="1768078"/>
          </a:xfrm>
          <a:prstGeom prst="rect">
            <a:avLst/>
          </a:prstGeom>
          <a:gradFill rotWithShape="0">
            <a:gsLst>
              <a:gs pos="0">
                <a:srgbClr val="CF8616"/>
              </a:gs>
              <a:gs pos="100000">
                <a:srgbClr val="996310"/>
              </a:gs>
            </a:gsLst>
            <a:lin ang="5400000" scaled="1"/>
          </a:gra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90500" dist="888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/>
          </a:p>
        </p:txBody>
      </p:sp>
      <p:sp>
        <p:nvSpPr>
          <p:cNvPr id="33796" name="Rectangle 3"/>
          <p:cNvSpPr>
            <a:spLocks/>
          </p:cNvSpPr>
          <p:nvPr/>
        </p:nvSpPr>
        <p:spPr bwMode="auto">
          <a:xfrm>
            <a:off x="248915" y="750094"/>
            <a:ext cx="8643938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I SIGNED UP AT YOUR </a:t>
            </a:r>
            <a:r>
              <a:rPr lang="en-US" sz="3600" dirty="0" smtClean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GYM</a:t>
            </a:r>
          </a:p>
          <a:p>
            <a:pPr algn="ctr"/>
            <a:r>
              <a:rPr lang="en-US" sz="3600" dirty="0" smtClean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AND ALL </a:t>
            </a:r>
            <a:r>
              <a:rPr lang="en-US" sz="3600" dirty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I GOT </a:t>
            </a:r>
            <a:r>
              <a:rPr lang="en-US" sz="3600" dirty="0" smtClean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WAS</a:t>
            </a:r>
          </a:p>
          <a:p>
            <a:pPr algn="ctr"/>
            <a:r>
              <a:rPr lang="en-US" sz="3600" dirty="0" smtClean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A YELLOW </a:t>
            </a:r>
            <a:r>
              <a:rPr lang="en-US" sz="3600" dirty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PIECE OF </a:t>
            </a:r>
            <a:r>
              <a:rPr lang="en-US" sz="3600" dirty="0" smtClean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PAPER…</a:t>
            </a:r>
            <a:endParaRPr lang="en-US" sz="3600" dirty="0">
              <a:solidFill>
                <a:srgbClr val="FFFFFF"/>
              </a:solidFill>
              <a:latin typeface="Marker Felt" charset="0"/>
              <a:ea typeface="ＭＳ Ｐゴシック" charset="0"/>
              <a:cs typeface="ＭＳ Ｐゴシック" charset="0"/>
              <a:sym typeface="Marker Felt" charset="0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8484" y="2991445"/>
            <a:ext cx="3571875" cy="26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esultsUniversity_TRANSPARENT_logo_NEW 2 U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6172200"/>
            <a:ext cx="559275" cy="512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67234" y="6642556"/>
            <a:ext cx="4177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End 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643253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 build="p" bldLvl="5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/>
          </p:cNvSpPr>
          <p:nvPr/>
        </p:nvSpPr>
        <p:spPr bwMode="auto">
          <a:xfrm rot="21044217">
            <a:off x="1942363" y="2589401"/>
            <a:ext cx="5034531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6600" b="1" dirty="0">
                <a:solidFill>
                  <a:schemeClr val="tx2"/>
                </a:solidFill>
                <a:latin typeface="Permanent Marker"/>
                <a:ea typeface="ＭＳ Ｐゴシック" charset="0"/>
                <a:cs typeface="Permanent Marker"/>
                <a:sym typeface="Helvetica" charset="0"/>
              </a:rPr>
              <a:t>BUT </a:t>
            </a:r>
            <a:r>
              <a:rPr lang="en-US" sz="6600" b="1" dirty="0" smtClean="0">
                <a:solidFill>
                  <a:schemeClr val="tx2"/>
                </a:solidFill>
                <a:latin typeface="Permanent Marker"/>
                <a:ea typeface="ＭＳ Ｐゴシック" charset="0"/>
                <a:cs typeface="Permanent Marker"/>
                <a:sym typeface="Helvetica" charset="0"/>
              </a:rPr>
              <a:t>WAIT…</a:t>
            </a:r>
          </a:p>
          <a:p>
            <a:pPr algn="ctr"/>
            <a:r>
              <a:rPr lang="en-US" sz="8000" b="1" i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75000"/>
                    </a:srgbClr>
                  </a:glow>
                </a:effectLst>
                <a:latin typeface="Calibri" charset="0"/>
                <a:cs typeface="Calibri" charset="0"/>
                <a:sym typeface="Calibri" charset="0"/>
              </a:rPr>
              <a:t>THERE’S</a:t>
            </a:r>
          </a:p>
          <a:p>
            <a:pPr algn="ctr"/>
            <a:r>
              <a:rPr lang="en-US" sz="8000" b="1" i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75000"/>
                    </a:srgbClr>
                  </a:glow>
                </a:effectLst>
                <a:latin typeface="Calibri" charset="0"/>
                <a:cs typeface="Calibri" charset="0"/>
                <a:sym typeface="Calibri" charset="0"/>
              </a:rPr>
              <a:t>MORE!</a:t>
            </a:r>
            <a:endParaRPr lang="en-US" sz="8000" b="1" i="1" dirty="0">
              <a:latin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3" name="Picture 2" descr="ResultsUniversity_TRANSPARENT_logo_NEW 2 U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6172200"/>
            <a:ext cx="559275" cy="512064"/>
          </a:xfrm>
          <a:prstGeom prst="rect">
            <a:avLst/>
          </a:prstGeom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250031" y="137295"/>
            <a:ext cx="8642822" cy="1769194"/>
          </a:xfrm>
          <a:prstGeom prst="rect">
            <a:avLst/>
          </a:prstGeom>
          <a:gradFill rotWithShape="0">
            <a:gsLst>
              <a:gs pos="0">
                <a:srgbClr val="CF8616"/>
              </a:gs>
              <a:gs pos="100000">
                <a:srgbClr val="996310"/>
              </a:gs>
            </a:gsLst>
            <a:lin ang="5400000" scaled="1"/>
          </a:gra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90500" dist="888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250031" y="598289"/>
            <a:ext cx="8643938" cy="84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400" dirty="0" smtClean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STEP 9 - </a:t>
            </a:r>
          </a:p>
          <a:p>
            <a:pPr algn="ctr"/>
            <a:r>
              <a:rPr lang="en-US" sz="5400" dirty="0" smtClean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WANT TO KEEP EM?</a:t>
            </a:r>
            <a:endParaRPr lang="en-US" sz="5400" dirty="0">
              <a:solidFill>
                <a:srgbClr val="FFFFFF"/>
              </a:solidFill>
              <a:latin typeface="Marker Felt" charset="0"/>
              <a:ea typeface="ＭＳ Ｐゴシック" charset="0"/>
              <a:cs typeface="ＭＳ Ｐゴシック" charset="0"/>
              <a:sym typeface="Marker Fe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857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4778" y="955477"/>
            <a:ext cx="4134445" cy="310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/>
          </p:cNvSpPr>
          <p:nvPr/>
        </p:nvSpPr>
        <p:spPr bwMode="auto">
          <a:xfrm>
            <a:off x="2504779" y="379422"/>
            <a:ext cx="41344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  <a:sym typeface="Gill Sans" charset="0"/>
              </a:rPr>
              <a:t>“</a:t>
            </a:r>
            <a:r>
              <a:rPr lang="en-US" b="1" dirty="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M</a:t>
            </a:r>
            <a:r>
              <a:rPr lang="ja-JP" altLang="en-US" b="1" dirty="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  <a:sym typeface="Gill Sans" charset="0"/>
              </a:rPr>
              <a:t>”</a:t>
            </a:r>
            <a:r>
              <a:rPr lang="en-US" b="1" dirty="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 is for </a:t>
            </a:r>
            <a:r>
              <a:rPr lang="en-US" b="1" dirty="0" smtClean="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math…and McDonald’s</a:t>
            </a:r>
            <a:endParaRPr lang="en-US" b="1" dirty="0">
              <a:solidFill>
                <a:schemeClr val="tx1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700747" y="4150738"/>
            <a:ext cx="7793653" cy="116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500" dirty="0"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1973 </a:t>
            </a:r>
            <a:r>
              <a:rPr lang="en-US" sz="2500" dirty="0" smtClean="0"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- McDonald’s tests</a:t>
            </a:r>
          </a:p>
          <a:p>
            <a:pPr algn="ctr"/>
            <a:r>
              <a:rPr lang="ja-JP" altLang="en-US" sz="2500" dirty="0" smtClean="0">
                <a:latin typeface="Arial"/>
                <a:ea typeface="ＭＳ Ｐゴシック" charset="0"/>
                <a:cs typeface="Gill Sans" charset="0"/>
                <a:sym typeface="Gill Sans" charset="0"/>
              </a:rPr>
              <a:t>“</a:t>
            </a:r>
            <a:r>
              <a:rPr lang="en-US" altLang="ja-JP" sz="2500" dirty="0"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W</a:t>
            </a:r>
            <a:r>
              <a:rPr lang="en-US" sz="2500" dirty="0" smtClean="0"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ould </a:t>
            </a:r>
            <a:r>
              <a:rPr lang="en-US" sz="2500" dirty="0"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you like fries with </a:t>
            </a:r>
            <a:r>
              <a:rPr lang="en-US" sz="2500" dirty="0" smtClean="0"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that?</a:t>
            </a:r>
            <a:r>
              <a:rPr lang="ja-JP" altLang="en-US" sz="2500" dirty="0" smtClean="0">
                <a:latin typeface="Arial"/>
                <a:ea typeface="ＭＳ Ｐゴシック" charset="0"/>
                <a:cs typeface="Gill Sans" charset="0"/>
                <a:sym typeface="Gill Sans" charset="0"/>
              </a:rPr>
              <a:t>”</a:t>
            </a:r>
            <a:endParaRPr lang="en-US" altLang="ja-JP" sz="2500" dirty="0"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algn="ctr"/>
            <a:r>
              <a:rPr lang="en-US" sz="2500" dirty="0" smtClean="0"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in </a:t>
            </a:r>
            <a:r>
              <a:rPr lang="en-US" sz="2500" dirty="0"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10 </a:t>
            </a:r>
            <a:r>
              <a:rPr lang="en-US" sz="2500" dirty="0" smtClean="0"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locations.</a:t>
            </a:r>
            <a:endParaRPr lang="en-US" sz="2500" dirty="0"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346026" y="5393531"/>
            <a:ext cx="8447484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Result - </a:t>
            </a:r>
            <a:r>
              <a:rPr lang="en-US" sz="2800" b="1" dirty="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$218,840 increase IN </a:t>
            </a:r>
            <a:r>
              <a:rPr lang="en-US" sz="2800" b="1" dirty="0" smtClean="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PROFIT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in </a:t>
            </a:r>
            <a:r>
              <a:rPr lang="en-US" sz="2800" b="1" dirty="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one </a:t>
            </a:r>
            <a:r>
              <a:rPr lang="en-US" sz="2800" b="1" dirty="0" smtClean="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year… </a:t>
            </a:r>
            <a:r>
              <a:rPr lang="en-US" sz="2800" b="1" dirty="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$0.60 at a </a:t>
            </a:r>
            <a:r>
              <a:rPr lang="en-US" sz="2800" b="1" dirty="0" smtClean="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time.</a:t>
            </a:r>
            <a:endParaRPr lang="en-US" sz="2800" b="1" dirty="0">
              <a:solidFill>
                <a:schemeClr val="tx1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pic>
        <p:nvPicPr>
          <p:cNvPr id="6" name="Picture 5" descr="ResultsUniversity_TRANSPARENT_logo_NEW 2 U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6172200"/>
            <a:ext cx="559275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518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/>
        </p:nvSpPr>
        <p:spPr bwMode="auto">
          <a:xfrm>
            <a:off x="1524000" y="2511634"/>
            <a:ext cx="6077599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Adjusted for inflation - </a:t>
            </a:r>
          </a:p>
          <a:p>
            <a:r>
              <a:rPr lang="en-US" sz="6700" b="1" dirty="0"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$1,092,523.51</a:t>
            </a:r>
          </a:p>
        </p:txBody>
      </p:sp>
      <p:pic>
        <p:nvPicPr>
          <p:cNvPr id="3" name="Picture 2" descr="ResultsUniversity_TRANSPARENT_logo_NEW 2 U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6172200"/>
            <a:ext cx="559275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7917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69664"/>
            <a:ext cx="9143999" cy="884039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latin typeface="Gill Sans" charset="0"/>
                <a:cs typeface="Gill Sans" charset="0"/>
                <a:sym typeface="Gill Sans" charset="0"/>
              </a:rPr>
              <a:t>Let</a:t>
            </a:r>
            <a:r>
              <a:rPr lang="en-US" b="1" u="sng" dirty="0" smtClean="0">
                <a:latin typeface="Arial"/>
                <a:cs typeface="Gill Sans" charset="0"/>
                <a:sym typeface="Gill Sans" charset="0"/>
              </a:rPr>
              <a:t>’</a:t>
            </a:r>
            <a:r>
              <a:rPr lang="en-US" b="1" u="sng" dirty="0" smtClean="0">
                <a:latin typeface="Gill Sans" charset="0"/>
                <a:cs typeface="Gill Sans" charset="0"/>
                <a:sym typeface="Gill Sans" charset="0"/>
              </a:rPr>
              <a:t>s...</a:t>
            </a:r>
            <a:endParaRPr lang="en-US" b="1" u="sng" dirty="0" smtClean="0">
              <a:latin typeface="Gill Sans" charset="0"/>
              <a:ea typeface="ヒラギノ角ゴ ProN W6" charset="0"/>
              <a:cs typeface="ヒラギノ角ゴ ProN W6" charset="0"/>
              <a:sym typeface="Gill Sans" charset="0"/>
            </a:endParaRPr>
          </a:p>
        </p:txBody>
      </p:sp>
      <p:grpSp>
        <p:nvGrpSpPr>
          <p:cNvPr id="14345" name="Group 9"/>
          <p:cNvGrpSpPr>
            <a:grpSpLocks/>
          </p:cNvGrpSpPr>
          <p:nvPr/>
        </p:nvGrpSpPr>
        <p:grpSpPr bwMode="auto">
          <a:xfrm>
            <a:off x="588243" y="285750"/>
            <a:ext cx="7967514" cy="6402586"/>
            <a:chOff x="0" y="0"/>
            <a:chExt cx="7138" cy="5736"/>
          </a:xfrm>
        </p:grpSpPr>
        <p:pic>
          <p:nvPicPr>
            <p:cNvPr id="1433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776"/>
              <a:ext cx="6314" cy="4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84" cy="1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8" y="0"/>
              <a:ext cx="1850" cy="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" y="1008"/>
              <a:ext cx="3424" cy="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8" y="2632"/>
              <a:ext cx="1592" cy="2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" y="2856"/>
              <a:ext cx="2161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92"/>
              <a:ext cx="2046" cy="2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 descr="ResultsUniversity_TRANSPARENT_logo_NEW 2 US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6172200"/>
            <a:ext cx="559275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4155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250031" y="223242"/>
            <a:ext cx="8643938" cy="258960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latin typeface="Gill Sans" charset="0"/>
                <a:cs typeface="Gill Sans" charset="0"/>
                <a:sym typeface="Gill Sans" charset="0"/>
              </a:rPr>
              <a:t>An Average of</a:t>
            </a:r>
            <a:br>
              <a:rPr lang="en-US" b="1" dirty="0" smtClean="0">
                <a:latin typeface="Gill Sans" charset="0"/>
                <a:cs typeface="Gill Sans" charset="0"/>
                <a:sym typeface="Gill Sans" charset="0"/>
              </a:rPr>
            </a:br>
            <a:r>
              <a:rPr lang="en-US" b="1" dirty="0" smtClean="0">
                <a:latin typeface="Gill Sans" charset="0"/>
                <a:cs typeface="Gill Sans" charset="0"/>
                <a:sym typeface="Gill Sans" charset="0"/>
              </a:rPr>
              <a:t>$9,100 Per Year</a:t>
            </a:r>
            <a:r>
              <a:rPr lang="en-US" b="1" dirty="0" smtClean="0">
                <a:latin typeface="Gill Sans" charset="0"/>
                <a:ea typeface="ヒラギノ角ゴ ProN W6" charset="0"/>
                <a:cs typeface="ヒラギノ角ゴ ProN W6" charset="0"/>
                <a:sym typeface="Gill Sans" charset="0"/>
              </a:rPr>
              <a:t/>
            </a:r>
            <a:br>
              <a:rPr lang="en-US" b="1" dirty="0" smtClean="0">
                <a:latin typeface="Gill Sans" charset="0"/>
                <a:ea typeface="ヒラギノ角ゴ ProN W6" charset="0"/>
                <a:cs typeface="ヒラギノ角ゴ ProN W6" charset="0"/>
                <a:sym typeface="Gill Sans" charset="0"/>
              </a:rPr>
            </a:br>
            <a:r>
              <a:rPr lang="en-US" sz="2700" b="1" dirty="0">
                <a:latin typeface="Gill Sans" charset="0"/>
                <a:cs typeface="Gill Sans" charset="0"/>
                <a:sym typeface="Gill Sans" charset="0"/>
              </a:rPr>
              <a:t>Spent at Results Fitness by our </a:t>
            </a:r>
            <a:r>
              <a:rPr lang="en-US" sz="2700" b="1" dirty="0" smtClean="0">
                <a:latin typeface="Gill Sans" charset="0"/>
                <a:cs typeface="Gill Sans" charset="0"/>
                <a:sym typeface="Gill Sans" charset="0"/>
              </a:rPr>
              <a:t>most</a:t>
            </a:r>
            <a:br>
              <a:rPr lang="en-US" sz="2700" b="1" dirty="0" smtClean="0">
                <a:latin typeface="Gill Sans" charset="0"/>
                <a:cs typeface="Gill Sans" charset="0"/>
                <a:sym typeface="Gill Sans" charset="0"/>
              </a:rPr>
            </a:br>
            <a:r>
              <a:rPr lang="en-US" sz="2700" b="1" dirty="0" smtClean="0">
                <a:latin typeface="Gill Sans" charset="0"/>
                <a:cs typeface="Gill Sans" charset="0"/>
                <a:sym typeface="Gill Sans" charset="0"/>
              </a:rPr>
              <a:t>loyal members…and </a:t>
            </a:r>
            <a:r>
              <a:rPr lang="en-US" sz="2700" b="1" dirty="0">
                <a:latin typeface="Gill Sans" charset="0"/>
                <a:cs typeface="Gill Sans" charset="0"/>
                <a:sym typeface="Gill Sans" charset="0"/>
              </a:rPr>
              <a:t>their friends</a:t>
            </a:r>
            <a:endParaRPr lang="en-US" sz="2700" b="1" dirty="0">
              <a:latin typeface="Gill Sans" charset="0"/>
              <a:ea typeface="ヒラギノ角ゴ ProN W6" charset="0"/>
              <a:cs typeface="ヒラギノ角ゴ ProN W6" charset="0"/>
              <a:sym typeface="Gill Sans" charset="0"/>
            </a:endParaRP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1285875" y="2812851"/>
            <a:ext cx="6572250" cy="2901033"/>
            <a:chOff x="0" y="0"/>
            <a:chExt cx="5888" cy="2599"/>
          </a:xfrm>
        </p:grpSpPr>
        <p:pic>
          <p:nvPicPr>
            <p:cNvPr id="3584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6" y="0"/>
              <a:ext cx="2241" cy="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3"/>
            <p:cNvSpPr>
              <a:spLocks/>
            </p:cNvSpPr>
            <p:nvPr/>
          </p:nvSpPr>
          <p:spPr bwMode="auto">
            <a:xfrm>
              <a:off x="0" y="1727"/>
              <a:ext cx="5888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3000" b="1" dirty="0"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Are you serious</a:t>
              </a:r>
              <a:r>
                <a:rPr lang="en-US" sz="3000" b="1" dirty="0" smtClean="0"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?</a:t>
              </a:r>
            </a:p>
            <a:p>
              <a:pPr algn="ctr"/>
              <a:r>
                <a:rPr lang="en-US" sz="3000" b="1" dirty="0" smtClean="0"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Yes</a:t>
              </a:r>
              <a:r>
                <a:rPr lang="en-US" sz="3000" b="1" dirty="0"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, </a:t>
              </a:r>
              <a:r>
                <a:rPr lang="en-US" sz="3000" b="1" dirty="0" smtClean="0"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I’</a:t>
              </a:r>
              <a:r>
                <a:rPr lang="en-US" altLang="ja-JP" sz="3000" b="1" dirty="0" smtClean="0">
                  <a:latin typeface="Gill Sans" charset="0"/>
                  <a:cs typeface="Gill Sans" charset="0"/>
                  <a:sym typeface="Gill Sans" charset="0"/>
                </a:rPr>
                <a:t>m </a:t>
              </a:r>
              <a:r>
                <a:rPr lang="en-US" altLang="ja-JP" sz="3000" b="1" dirty="0">
                  <a:latin typeface="Gill Sans" charset="0"/>
                  <a:cs typeface="Gill Sans" charset="0"/>
                  <a:sym typeface="Gill Sans" charset="0"/>
                </a:rPr>
                <a:t>serious</a:t>
              </a:r>
              <a:r>
                <a:rPr lang="en-US" altLang="ja-JP" sz="3000" b="1" dirty="0" smtClean="0">
                  <a:latin typeface="Gill Sans" charset="0"/>
                  <a:cs typeface="Gill Sans" charset="0"/>
                  <a:sym typeface="Gill Sans" charset="0"/>
                </a:rPr>
                <a:t>.</a:t>
              </a:r>
              <a:endParaRPr lang="en-US" sz="3000" b="1" dirty="0"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pic>
        <p:nvPicPr>
          <p:cNvPr id="6" name="Picture 5" descr="ResultsUniversity_TRANSPARENT_logo_NEW 2 U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6172200"/>
            <a:ext cx="559275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779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1138562" y="-243335"/>
            <a:ext cx="7455169" cy="3167808"/>
            <a:chOff x="750" y="-178"/>
            <a:chExt cx="6679" cy="2838"/>
          </a:xfrm>
        </p:grpSpPr>
        <p:sp>
          <p:nvSpPr>
            <p:cNvPr id="36876" name="Rectangle 1"/>
            <p:cNvSpPr>
              <a:spLocks/>
            </p:cNvSpPr>
            <p:nvPr/>
          </p:nvSpPr>
          <p:spPr bwMode="auto">
            <a:xfrm>
              <a:off x="4567" y="-178"/>
              <a:ext cx="1232" cy="2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>
                      <a:alpha val="29803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200" dirty="0">
                  <a:solidFill>
                    <a:srgbClr val="00FF00"/>
                  </a:solidFill>
                  <a:latin typeface="Gill Sans Light" charset="0"/>
                  <a:ea typeface="ＭＳ Ｐゴシック" charset="0"/>
                  <a:cs typeface="ＭＳ Ｐゴシック" charset="0"/>
                  <a:sym typeface="Gill Sans Light" charset="0"/>
                </a:rPr>
                <a:t>B</a:t>
              </a:r>
            </a:p>
          </p:txBody>
        </p:sp>
        <p:sp>
          <p:nvSpPr>
            <p:cNvPr id="36877" name="Rectangle 2"/>
            <p:cNvSpPr>
              <a:spLocks/>
            </p:cNvSpPr>
            <p:nvPr/>
          </p:nvSpPr>
          <p:spPr bwMode="auto">
            <a:xfrm>
              <a:off x="1135" y="-125"/>
              <a:ext cx="1548" cy="2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>
                      <a:alpha val="29803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200" dirty="0">
                  <a:solidFill>
                    <a:srgbClr val="00FF00"/>
                  </a:solidFill>
                  <a:latin typeface="Gill Sans Light" charset="0"/>
                  <a:ea typeface="ＭＳ Ｐゴシック" charset="0"/>
                  <a:cs typeface="ＭＳ Ｐゴシック" charset="0"/>
                  <a:sym typeface="Gill Sans Light" charset="0"/>
                </a:rPr>
                <a:t>A</a:t>
              </a:r>
            </a:p>
          </p:txBody>
        </p:sp>
        <p:sp>
          <p:nvSpPr>
            <p:cNvPr id="36878" name="Rectangle 3"/>
            <p:cNvSpPr>
              <a:spLocks/>
            </p:cNvSpPr>
            <p:nvPr/>
          </p:nvSpPr>
          <p:spPr bwMode="auto">
            <a:xfrm>
              <a:off x="750" y="990"/>
              <a:ext cx="2597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000" b="1" u="sng" dirty="0"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Big Spenders</a:t>
              </a:r>
            </a:p>
            <a:p>
              <a:r>
                <a:rPr lang="en-US" sz="2400" dirty="0">
                  <a:latin typeface="Gill Sans Light" charset="0"/>
                  <a:ea typeface="ＭＳ Ｐゴシック" charset="0"/>
                  <a:cs typeface="ＭＳ Ｐゴシック" charset="0"/>
                  <a:sym typeface="Gill Sans Light" charset="0"/>
                </a:rPr>
                <a:t>(people who upgrade </a:t>
              </a:r>
            </a:p>
            <a:p>
              <a:r>
                <a:rPr lang="en-US" sz="2400" dirty="0">
                  <a:latin typeface="Gill Sans Light" charset="0"/>
                  <a:ea typeface="ＭＳ Ｐゴシック" charset="0"/>
                  <a:cs typeface="ＭＳ Ｐゴシック" charset="0"/>
                  <a:sym typeface="Gill Sans Light" charset="0"/>
                </a:rPr>
                <a:t>and participate)</a:t>
              </a:r>
            </a:p>
          </p:txBody>
        </p:sp>
        <p:sp>
          <p:nvSpPr>
            <p:cNvPr id="2" name="Rectangle 4"/>
            <p:cNvSpPr>
              <a:spLocks/>
            </p:cNvSpPr>
            <p:nvPr/>
          </p:nvSpPr>
          <p:spPr bwMode="auto">
            <a:xfrm>
              <a:off x="3349" y="852"/>
              <a:ext cx="4080" cy="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800" b="1" dirty="0"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=    </a:t>
              </a:r>
              <a:r>
                <a:rPr lang="en-US" sz="3000" b="1" u="sng" dirty="0"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Raving Fans</a:t>
              </a:r>
            </a:p>
          </p:txBody>
        </p:sp>
      </p:grpSp>
      <p:grpSp>
        <p:nvGrpSpPr>
          <p:cNvPr id="36874" name="Group 10"/>
          <p:cNvGrpSpPr>
            <a:grpSpLocks/>
          </p:cNvGrpSpPr>
          <p:nvPr/>
        </p:nvGrpSpPr>
        <p:grpSpPr bwMode="auto">
          <a:xfrm>
            <a:off x="1138511" y="1705570"/>
            <a:ext cx="7423948" cy="3108647"/>
            <a:chOff x="-137" y="-48"/>
            <a:chExt cx="6650" cy="2785"/>
          </a:xfrm>
        </p:grpSpPr>
        <p:sp>
          <p:nvSpPr>
            <p:cNvPr id="36872" name="Rectangle 6"/>
            <p:cNvSpPr>
              <a:spLocks/>
            </p:cNvSpPr>
            <p:nvPr/>
          </p:nvSpPr>
          <p:spPr bwMode="auto">
            <a:xfrm>
              <a:off x="3511" y="-48"/>
              <a:ext cx="1573" cy="2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>
                      <a:alpha val="29803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sz="20200" dirty="0">
                  <a:solidFill>
                    <a:srgbClr val="00FF00"/>
                  </a:solidFill>
                  <a:latin typeface="Gill Sans Light" charset="0"/>
                  <a:ea typeface="ＭＳ Ｐゴシック" charset="0"/>
                  <a:cs typeface="ＭＳ Ｐゴシック" charset="0"/>
                  <a:sym typeface="Gill Sans Light" charset="0"/>
                </a:rPr>
                <a:t>C</a:t>
              </a:r>
            </a:p>
          </p:txBody>
        </p:sp>
        <p:sp>
          <p:nvSpPr>
            <p:cNvPr id="36873" name="Rectangle 7"/>
            <p:cNvSpPr>
              <a:spLocks/>
            </p:cNvSpPr>
            <p:nvPr/>
          </p:nvSpPr>
          <p:spPr bwMode="auto">
            <a:xfrm>
              <a:off x="431" y="-48"/>
              <a:ext cx="1232" cy="2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>
                      <a:alpha val="29803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200" dirty="0">
                  <a:solidFill>
                    <a:srgbClr val="00FF00"/>
                  </a:solidFill>
                  <a:latin typeface="Gill Sans Light" charset="0"/>
                  <a:ea typeface="ＭＳ Ｐゴシック" charset="0"/>
                  <a:cs typeface="ＭＳ Ｐゴシック" charset="0"/>
                  <a:sym typeface="Gill Sans Light" charset="0"/>
                </a:rPr>
                <a:t>B</a:t>
              </a:r>
            </a:p>
          </p:txBody>
        </p:sp>
        <p:sp>
          <p:nvSpPr>
            <p:cNvPr id="3" name="Rectangle 8"/>
            <p:cNvSpPr>
              <a:spLocks/>
            </p:cNvSpPr>
            <p:nvPr/>
          </p:nvSpPr>
          <p:spPr bwMode="auto">
            <a:xfrm>
              <a:off x="-137" y="947"/>
              <a:ext cx="4079" cy="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000" b="1" u="sng" dirty="0"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Raving Fans</a:t>
              </a:r>
            </a:p>
          </p:txBody>
        </p:sp>
        <p:sp>
          <p:nvSpPr>
            <p:cNvPr id="36875" name="Rectangle 9"/>
            <p:cNvSpPr>
              <a:spLocks/>
            </p:cNvSpPr>
            <p:nvPr/>
          </p:nvSpPr>
          <p:spPr bwMode="auto">
            <a:xfrm>
              <a:off x="2436" y="1135"/>
              <a:ext cx="4077" cy="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000" b="1" dirty="0" smtClean="0"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=    </a:t>
              </a:r>
              <a:r>
                <a:rPr lang="en-US" sz="3000" b="1" u="sng" dirty="0" smtClean="0"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The </a:t>
              </a:r>
              <a:r>
                <a:rPr lang="en-US" sz="3000" b="1" u="sng" dirty="0"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Best Retention</a:t>
              </a:r>
            </a:p>
            <a:p>
              <a:pPr algn="ctr"/>
              <a:r>
                <a:rPr lang="en-US" sz="3000" dirty="0" smtClean="0">
                  <a:latin typeface="Gill Sans Light" charset="0"/>
                  <a:ea typeface="ＭＳ Ｐゴシック" charset="0"/>
                  <a:cs typeface="ＭＳ Ｐゴシック" charset="0"/>
                  <a:sym typeface="Gill Sans Light" charset="0"/>
                </a:rPr>
                <a:t>		(</a:t>
              </a:r>
              <a:r>
                <a:rPr lang="en-US" sz="3000" dirty="0">
                  <a:latin typeface="Gill Sans Light" charset="0"/>
                  <a:ea typeface="ＭＳ Ｐゴシック" charset="0"/>
                  <a:cs typeface="ＭＳ Ｐゴシック" charset="0"/>
                  <a:sym typeface="Gill Sans Light" charset="0"/>
                </a:rPr>
                <a:t>And Referrals)</a:t>
              </a:r>
            </a:p>
          </p:txBody>
        </p:sp>
      </p:grpSp>
      <p:grpSp>
        <p:nvGrpSpPr>
          <p:cNvPr id="36879" name="Group 15"/>
          <p:cNvGrpSpPr>
            <a:grpSpLocks/>
          </p:cNvGrpSpPr>
          <p:nvPr/>
        </p:nvGrpSpPr>
        <p:grpSpPr bwMode="auto">
          <a:xfrm>
            <a:off x="1144118" y="3624338"/>
            <a:ext cx="7441777" cy="3142133"/>
            <a:chOff x="332" y="-17"/>
            <a:chExt cx="6667" cy="2815"/>
          </a:xfrm>
        </p:grpSpPr>
        <p:sp>
          <p:nvSpPr>
            <p:cNvPr id="36868" name="Rectangle 11"/>
            <p:cNvSpPr>
              <a:spLocks/>
            </p:cNvSpPr>
            <p:nvPr/>
          </p:nvSpPr>
          <p:spPr bwMode="auto">
            <a:xfrm>
              <a:off x="3978" y="13"/>
              <a:ext cx="1571" cy="2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>
                      <a:alpha val="29803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200" dirty="0">
                  <a:solidFill>
                    <a:srgbClr val="00FF00"/>
                  </a:solidFill>
                  <a:latin typeface="Gill Sans Light" charset="0"/>
                  <a:ea typeface="ＭＳ Ｐゴシック" charset="0"/>
                  <a:cs typeface="ＭＳ Ｐゴシック" charset="0"/>
                  <a:sym typeface="Gill Sans Light" charset="0"/>
                </a:rPr>
                <a:t>C</a:t>
              </a:r>
            </a:p>
          </p:txBody>
        </p:sp>
        <p:sp>
          <p:nvSpPr>
            <p:cNvPr id="4" name="Rectangle 12"/>
            <p:cNvSpPr>
              <a:spLocks/>
            </p:cNvSpPr>
            <p:nvPr/>
          </p:nvSpPr>
          <p:spPr bwMode="auto">
            <a:xfrm>
              <a:off x="712" y="-17"/>
              <a:ext cx="1548" cy="2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>
                      <a:alpha val="29803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200" dirty="0">
                  <a:solidFill>
                    <a:srgbClr val="00FF00"/>
                  </a:solidFill>
                  <a:latin typeface="Gill Sans Light" charset="0"/>
                  <a:ea typeface="ＭＳ Ｐゴシック" charset="0"/>
                  <a:cs typeface="ＭＳ Ｐゴシック" charset="0"/>
                  <a:sym typeface="Gill Sans Light" charset="0"/>
                </a:rPr>
                <a:t>A</a:t>
              </a:r>
            </a:p>
          </p:txBody>
        </p:sp>
        <p:sp>
          <p:nvSpPr>
            <p:cNvPr id="36870" name="Rectangle 13"/>
            <p:cNvSpPr>
              <a:spLocks/>
            </p:cNvSpPr>
            <p:nvPr/>
          </p:nvSpPr>
          <p:spPr bwMode="auto">
            <a:xfrm>
              <a:off x="2919" y="1049"/>
              <a:ext cx="4080" cy="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000" b="1" dirty="0"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=    </a:t>
              </a:r>
              <a:r>
                <a:rPr lang="en-US" sz="3000" b="1" u="sng" dirty="0"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The Best Retention</a:t>
              </a:r>
            </a:p>
            <a:p>
              <a:r>
                <a:rPr lang="en-US" sz="3000" b="1" dirty="0" smtClean="0"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		</a:t>
              </a:r>
              <a:r>
                <a:rPr lang="en-US" sz="3000" dirty="0" smtClean="0">
                  <a:latin typeface="Gill Sans Light" charset="0"/>
                  <a:ea typeface="ＭＳ Ｐゴシック" charset="0"/>
                  <a:cs typeface="ＭＳ Ｐゴシック" charset="0"/>
                  <a:sym typeface="Gill Sans Light" charset="0"/>
                </a:rPr>
                <a:t>(</a:t>
              </a:r>
              <a:r>
                <a:rPr lang="en-US" sz="3000" dirty="0">
                  <a:latin typeface="Gill Sans Light" charset="0"/>
                  <a:ea typeface="ＭＳ Ｐゴシック" charset="0"/>
                  <a:cs typeface="ＭＳ Ｐゴシック" charset="0"/>
                  <a:sym typeface="Gill Sans Light" charset="0"/>
                </a:rPr>
                <a:t>And Referrals)</a:t>
              </a:r>
            </a:p>
          </p:txBody>
        </p:sp>
        <p:sp>
          <p:nvSpPr>
            <p:cNvPr id="36871" name="Rectangle 14"/>
            <p:cNvSpPr>
              <a:spLocks/>
            </p:cNvSpPr>
            <p:nvPr/>
          </p:nvSpPr>
          <p:spPr bwMode="auto">
            <a:xfrm>
              <a:off x="332" y="1088"/>
              <a:ext cx="2594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sz="3000" b="1" u="sng" dirty="0"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Big Spenders</a:t>
              </a:r>
            </a:p>
            <a:p>
              <a:r>
                <a:rPr lang="en-US" sz="2400" dirty="0">
                  <a:latin typeface="Gill Sans Light" charset="0"/>
                  <a:ea typeface="ＭＳ Ｐゴシック" charset="0"/>
                  <a:cs typeface="ＭＳ Ｐゴシック" charset="0"/>
                  <a:sym typeface="Gill Sans Light" charset="0"/>
                </a:rPr>
                <a:t>(people </a:t>
              </a:r>
              <a:r>
                <a:rPr lang="en-US" sz="2400" dirty="0" smtClean="0">
                  <a:latin typeface="Gill Sans Light" charset="0"/>
                  <a:ea typeface="ＭＳ Ｐゴシック" charset="0"/>
                  <a:cs typeface="ＭＳ Ｐゴシック" charset="0"/>
                  <a:sym typeface="Gill Sans Light" charset="0"/>
                </a:rPr>
                <a:t>who upgrade </a:t>
              </a:r>
            </a:p>
            <a:p>
              <a:r>
                <a:rPr lang="en-US" sz="2400" dirty="0" smtClean="0">
                  <a:latin typeface="Gill Sans Light" charset="0"/>
                  <a:ea typeface="ＭＳ Ｐゴシック" charset="0"/>
                  <a:cs typeface="ＭＳ Ｐゴシック" charset="0"/>
                  <a:sym typeface="Gill Sans Light" charset="0"/>
                </a:rPr>
                <a:t>and </a:t>
              </a:r>
              <a:r>
                <a:rPr lang="en-US" sz="2400" dirty="0">
                  <a:latin typeface="Gill Sans Light" charset="0"/>
                  <a:ea typeface="ＭＳ Ｐゴシック" charset="0"/>
                  <a:cs typeface="ＭＳ Ｐゴシック" charset="0"/>
                  <a:sym typeface="Gill Sans Light" charset="0"/>
                </a:rPr>
                <a:t>participate)</a:t>
              </a:r>
            </a:p>
          </p:txBody>
        </p:sp>
      </p:grpSp>
      <p:pic>
        <p:nvPicPr>
          <p:cNvPr id="17" name="Picture 16" descr="ResultsUniversity_TRANSPARENT_logo_NEW 2 U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6172200"/>
            <a:ext cx="559275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445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2070572"/>
            <a:ext cx="8643938" cy="4465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0" bIns="32146" numCol="1" anchor="ctr" anchorCtr="0" compatLnSpc="1">
            <a:prstTxWarp prst="textNoShape">
              <a:avLst/>
            </a:prstTxWarp>
            <a:normAutofit/>
          </a:bodyPr>
          <a:lstStyle/>
          <a:p>
            <a:pPr marL="252255" indent="-252255" algn="just"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28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Turn out the lights, give them a candle, </a:t>
            </a:r>
            <a:r>
              <a:rPr lang="en-US" sz="28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and offer </a:t>
            </a:r>
            <a:r>
              <a:rPr lang="en-US" sz="28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a lamp.</a:t>
            </a:r>
            <a:endParaRPr lang="en-US" sz="2800" dirty="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  <a:p>
            <a:pPr marL="252255" indent="-252255" algn="just"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28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Offer other services and products </a:t>
            </a:r>
            <a:r>
              <a:rPr lang="en-US" sz="28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that will complement </a:t>
            </a:r>
            <a:r>
              <a:rPr lang="en-US" sz="28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their </a:t>
            </a:r>
            <a:r>
              <a:rPr lang="en-US" sz="28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training. </a:t>
            </a:r>
            <a:r>
              <a:rPr lang="en-US" sz="28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(Keep it an easy soft sell).</a:t>
            </a:r>
            <a:endParaRPr lang="en-US" sz="2800" dirty="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  <a:p>
            <a:pPr marL="252255" indent="-252255" algn="just"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28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Anything </a:t>
            </a:r>
            <a:r>
              <a:rPr lang="en-US" sz="28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that you </a:t>
            </a:r>
            <a:r>
              <a:rPr lang="en-US" sz="28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offer should not be a surprise </a:t>
            </a:r>
            <a:r>
              <a:rPr lang="en-US" sz="28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    (</a:t>
            </a:r>
            <a:r>
              <a:rPr lang="en-US" sz="28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preview everything in the new member packet</a:t>
            </a:r>
            <a:r>
              <a:rPr lang="en-US" sz="28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.)</a:t>
            </a:r>
          </a:p>
          <a:p>
            <a:pPr marL="252255" indent="-252255" algn="just"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28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Leaving opportunities out upsets your customers.</a:t>
            </a:r>
            <a:endParaRPr lang="en-US" sz="2800" dirty="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37890" name="Rectangle 2"/>
          <p:cNvSpPr>
            <a:spLocks/>
          </p:cNvSpPr>
          <p:nvPr/>
        </p:nvSpPr>
        <p:spPr bwMode="auto">
          <a:xfrm>
            <a:off x="250031" y="428625"/>
            <a:ext cx="8642822" cy="1768078"/>
          </a:xfrm>
          <a:prstGeom prst="rect">
            <a:avLst/>
          </a:prstGeom>
          <a:gradFill rotWithShape="0">
            <a:gsLst>
              <a:gs pos="0">
                <a:srgbClr val="CF8616"/>
              </a:gs>
              <a:gs pos="100000">
                <a:srgbClr val="996310"/>
              </a:gs>
            </a:gsLst>
            <a:lin ang="5400000" scaled="1"/>
          </a:gra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90500" dist="888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/>
          </a:p>
        </p:txBody>
      </p:sp>
      <p:sp>
        <p:nvSpPr>
          <p:cNvPr id="37892" name="Rectangle 3"/>
          <p:cNvSpPr>
            <a:spLocks/>
          </p:cNvSpPr>
          <p:nvPr/>
        </p:nvSpPr>
        <p:spPr bwMode="auto">
          <a:xfrm>
            <a:off x="248915" y="464344"/>
            <a:ext cx="8643938" cy="169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UPGRADES</a:t>
            </a:r>
            <a:r>
              <a:rPr lang="en-US" sz="5400" dirty="0">
                <a:solidFill>
                  <a:srgbClr val="484D4B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AND </a:t>
            </a:r>
            <a:endParaRPr lang="en-US" sz="5400" dirty="0" smtClean="0">
              <a:solidFill>
                <a:srgbClr val="FFFFFF"/>
              </a:solidFill>
              <a:latin typeface="Marker Felt" charset="0"/>
              <a:ea typeface="ＭＳ Ｐゴシック" charset="0"/>
              <a:cs typeface="ＭＳ Ｐゴシック" charset="0"/>
              <a:sym typeface="Marker Felt" charset="0"/>
            </a:endParaRPr>
          </a:p>
          <a:p>
            <a:pPr algn="ctr"/>
            <a:r>
              <a:rPr lang="en-US" sz="5400" dirty="0" smtClean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CROSS-SELLING</a:t>
            </a:r>
            <a:endParaRPr lang="en-US" sz="5400" dirty="0">
              <a:solidFill>
                <a:srgbClr val="FFFFFF"/>
              </a:solidFill>
              <a:latin typeface="Marker Felt" charset="0"/>
              <a:ea typeface="ＭＳ Ｐゴシック" charset="0"/>
              <a:cs typeface="ＭＳ Ｐゴシック" charset="0"/>
              <a:sym typeface="Marker Felt" charset="0"/>
            </a:endParaRPr>
          </a:p>
        </p:txBody>
      </p:sp>
      <p:pic>
        <p:nvPicPr>
          <p:cNvPr id="5" name="Picture 4" descr="ResultsUniversity_TRANSPARENT_logo_NEW 2 U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6172200"/>
            <a:ext cx="559275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4348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 build="p" bldLvl="5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body" idx="1"/>
          </p:nvPr>
        </p:nvSpPr>
        <p:spPr bwMode="auto">
          <a:xfrm flipV="1">
            <a:off x="10358438" y="4446985"/>
            <a:ext cx="4572000" cy="1071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64291" tIns="32146" rIns="0" bIns="32146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indent="0" algn="just">
              <a:buClr>
                <a:srgbClr val="414141"/>
              </a:buClr>
              <a:buSzPct val="81000"/>
            </a:pPr>
            <a:endParaRPr lang="en-US" sz="3400" dirty="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37890" name="Rectangle 2"/>
          <p:cNvSpPr>
            <a:spLocks/>
          </p:cNvSpPr>
          <p:nvPr/>
        </p:nvSpPr>
        <p:spPr bwMode="auto">
          <a:xfrm>
            <a:off x="250031" y="428625"/>
            <a:ext cx="8642822" cy="1768078"/>
          </a:xfrm>
          <a:prstGeom prst="rect">
            <a:avLst/>
          </a:prstGeom>
          <a:gradFill rotWithShape="0">
            <a:gsLst>
              <a:gs pos="0">
                <a:srgbClr val="CF8616"/>
              </a:gs>
              <a:gs pos="100000">
                <a:srgbClr val="996310"/>
              </a:gs>
            </a:gsLst>
            <a:lin ang="5400000" scaled="1"/>
          </a:gra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90500" dist="888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/>
          </a:p>
        </p:txBody>
      </p:sp>
      <p:sp>
        <p:nvSpPr>
          <p:cNvPr id="38915" name="Rectangle 3"/>
          <p:cNvSpPr>
            <a:spLocks/>
          </p:cNvSpPr>
          <p:nvPr/>
        </p:nvSpPr>
        <p:spPr bwMode="auto">
          <a:xfrm>
            <a:off x="248915" y="464344"/>
            <a:ext cx="8643938" cy="169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6200" dirty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POP QUIZ!</a:t>
            </a:r>
          </a:p>
        </p:txBody>
      </p:sp>
      <p:pic>
        <p:nvPicPr>
          <p:cNvPr id="3" name="Picture 2" descr="photo(4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8446" y="2357438"/>
            <a:ext cx="5447109" cy="408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esultsUniversity_TRANSPARENT_logo_NEW 2 U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6172200"/>
            <a:ext cx="559275" cy="512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67234" y="6642556"/>
            <a:ext cx="4177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End 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062247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2172" y="482203"/>
            <a:ext cx="8643938" cy="1125141"/>
          </a:xfrm>
          <a:gradFill rotWithShape="0">
            <a:gsLst>
              <a:gs pos="0">
                <a:srgbClr val="CF8616"/>
              </a:gs>
              <a:gs pos="100000">
                <a:srgbClr val="99631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90500" dist="88899" dir="2700000" algn="ctr" rotWithShape="0">
              <a:srgbClr val="000000">
                <a:alpha val="50000"/>
              </a:srgbClr>
            </a:outerShdw>
          </a:effectLst>
        </p:spPr>
        <p:txBody>
          <a:bodyPr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6200" dirty="0" smtClean="0">
                <a:solidFill>
                  <a:srgbClr val="FFFFFF"/>
                </a:solidFill>
                <a:latin typeface="Marker Felt" charset="0"/>
                <a:cs typeface="Marker Felt" charset="0"/>
                <a:sym typeface="Marker Felt" charset="0"/>
              </a:rPr>
              <a:t>STEP 1 - THE </a:t>
            </a:r>
            <a:r>
              <a:rPr lang="en-US" sz="6200" dirty="0">
                <a:solidFill>
                  <a:srgbClr val="FFFFFF"/>
                </a:solidFill>
                <a:latin typeface="Marker Felt" charset="0"/>
                <a:cs typeface="Marker Felt" charset="0"/>
                <a:sym typeface="Marker Felt" charset="0"/>
              </a:rPr>
              <a:t>INQUIRY</a:t>
            </a:r>
            <a:endParaRPr lang="en-US" sz="6200" dirty="0">
              <a:solidFill>
                <a:srgbClr val="FFFFFF"/>
              </a:solidFill>
              <a:latin typeface="Marker Felt" charset="0"/>
              <a:ea typeface="ヒラギノ明朝 ProN W3" charset="0"/>
              <a:cs typeface="ヒラギノ明朝 ProN W3" charset="0"/>
              <a:sym typeface="Marker Felt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2171" y="1822874"/>
            <a:ext cx="8712152" cy="43493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0" bIns="32146" numCol="1" anchor="ctr" anchorCtr="0" compatLnSpc="1">
            <a:prstTxWarp prst="textNoShape">
              <a:avLst/>
            </a:prstTxWarp>
            <a:normAutofit/>
          </a:bodyPr>
          <a:lstStyle/>
          <a:p>
            <a:pPr marL="310296" indent="-310296" algn="just"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36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Create a system and scripts. </a:t>
            </a:r>
            <a:r>
              <a:rPr lang="en-US" sz="3600" b="1" dirty="0">
                <a:solidFill>
                  <a:srgbClr val="414141"/>
                </a:solidFill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USE THEM!</a:t>
            </a:r>
            <a:endParaRPr lang="en-US" sz="3600" b="1" dirty="0">
              <a:solidFill>
                <a:srgbClr val="414141"/>
              </a:solidFill>
              <a:latin typeface="Gill Sans" charset="0"/>
              <a:ea typeface="ヒラギノ角ゴ ProN W6" charset="0"/>
              <a:cs typeface="ヒラギノ角ゴ ProN W6" charset="0"/>
              <a:sym typeface="Gill Sans" charset="0"/>
            </a:endParaRPr>
          </a:p>
          <a:p>
            <a:pPr marL="310296" indent="-310296" algn="just"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36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Take control and </a:t>
            </a:r>
            <a:r>
              <a:rPr lang="en-US" sz="36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gather contact information</a:t>
            </a:r>
            <a:r>
              <a:rPr lang="en-US" sz="36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.</a:t>
            </a:r>
            <a:endParaRPr lang="en-US" sz="3600" dirty="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  <a:p>
            <a:pPr marL="310296" indent="-310296" algn="just"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36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Set an appointment.</a:t>
            </a:r>
            <a:endParaRPr lang="en-US" sz="3600" dirty="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  <a:p>
            <a:pPr marL="310296" indent="-310296" algn="just"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36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Track it, track it, track it!</a:t>
            </a:r>
            <a:endParaRPr lang="en-US" sz="3600" dirty="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pic>
        <p:nvPicPr>
          <p:cNvPr id="4" name="Picture 3" descr="ResultsUniversity_TRANSPARENT_logo_NEW 2 U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6172200"/>
            <a:ext cx="559275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657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35113"/>
            <a:ext cx="8009930" cy="39201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0" bIns="32146" numCol="1" anchor="ctr" anchorCtr="0" compatLnSpc="1">
            <a:prstTxWarp prst="textNoShape">
              <a:avLst/>
            </a:prstTxWarp>
          </a:bodyPr>
          <a:lstStyle/>
          <a:p>
            <a:pPr marL="227699" indent="-227699" algn="just"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35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Send a welcome packet asking... </a:t>
            </a:r>
            <a:endParaRPr lang="en-US" sz="3500" dirty="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  <a:p>
            <a:pPr marL="227699" indent="-227699" algn="just"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35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What?</a:t>
            </a:r>
            <a:endParaRPr lang="en-US" sz="3500" dirty="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  <a:p>
            <a:pPr marL="227699" indent="-227699" algn="just"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35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Why?</a:t>
            </a:r>
            <a:endParaRPr lang="en-US" sz="3500" dirty="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  <a:p>
            <a:pPr marL="227699" indent="-227699" algn="just"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35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Why not?</a:t>
            </a:r>
            <a:endParaRPr lang="en-US" sz="3500" dirty="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250031" y="482203"/>
            <a:ext cx="8643938" cy="1768078"/>
          </a:xfrm>
          <a:prstGeom prst="rect">
            <a:avLst/>
          </a:prstGeom>
          <a:gradFill rotWithShape="0">
            <a:gsLst>
              <a:gs pos="0">
                <a:srgbClr val="66748E"/>
              </a:gs>
              <a:gs pos="100000">
                <a:srgbClr val="2F3542"/>
              </a:gs>
            </a:gsLst>
            <a:lin ang="5400000" scaled="1"/>
          </a:gra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90500" dist="888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/>
          </a:p>
        </p:txBody>
      </p:sp>
      <p:sp>
        <p:nvSpPr>
          <p:cNvPr id="16388" name="Rectangle 3"/>
          <p:cNvSpPr>
            <a:spLocks/>
          </p:cNvSpPr>
          <p:nvPr/>
        </p:nvSpPr>
        <p:spPr bwMode="auto">
          <a:xfrm>
            <a:off x="250031" y="982266"/>
            <a:ext cx="8643938" cy="76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600" dirty="0" smtClean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STEP 2 –</a:t>
            </a:r>
          </a:p>
          <a:p>
            <a:pPr algn="ctr"/>
            <a:r>
              <a:rPr lang="en-US" sz="5600" dirty="0" smtClean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“IF YOU DON</a:t>
            </a:r>
            <a:r>
              <a:rPr lang="en-US" sz="56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Marker Felt" charset="0"/>
              </a:rPr>
              <a:t>’</a:t>
            </a:r>
            <a:r>
              <a:rPr lang="en-US" altLang="ja-JP" sz="5600" dirty="0" smtClean="0">
                <a:solidFill>
                  <a:srgbClr val="FFFFFF"/>
                </a:solidFill>
                <a:latin typeface="Marker Felt" charset="0"/>
                <a:cs typeface="Marker Felt" charset="0"/>
                <a:sym typeface="Marker Felt" charset="0"/>
              </a:rPr>
              <a:t>T </a:t>
            </a:r>
            <a:r>
              <a:rPr lang="en-US" altLang="ja-JP" sz="5600" dirty="0">
                <a:solidFill>
                  <a:srgbClr val="FFFFFF"/>
                </a:solidFill>
                <a:latin typeface="Marker Felt" charset="0"/>
                <a:cs typeface="Marker Felt" charset="0"/>
                <a:sym typeface="Marker Felt" charset="0"/>
              </a:rPr>
              <a:t>MIND</a:t>
            </a:r>
            <a:r>
              <a:rPr lang="en-US" altLang="ja-JP" sz="5600" dirty="0" smtClean="0">
                <a:solidFill>
                  <a:srgbClr val="FFFFFF"/>
                </a:solidFill>
                <a:latin typeface="Marker Felt" charset="0"/>
                <a:cs typeface="Marker Felt" charset="0"/>
                <a:sym typeface="Marker Felt" charset="0"/>
              </a:rPr>
              <a:t>...”</a:t>
            </a:r>
            <a:endParaRPr lang="en-US" sz="5600" dirty="0">
              <a:solidFill>
                <a:srgbClr val="FFFFFF"/>
              </a:solidFill>
              <a:latin typeface="Marker Felt" charset="0"/>
              <a:cs typeface="Marker Felt" charset="0"/>
              <a:sym typeface="Marker Felt" charset="0"/>
            </a:endParaRPr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3666" y="3625453"/>
            <a:ext cx="2678906" cy="286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esultsUniversity_TRANSPARENT_logo_NEW 2 U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6172200"/>
            <a:ext cx="559275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070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/>
        </p:nvSpPr>
        <p:spPr bwMode="auto">
          <a:xfrm>
            <a:off x="285750" y="137295"/>
            <a:ext cx="8642822" cy="1769194"/>
          </a:xfrm>
          <a:prstGeom prst="rect">
            <a:avLst/>
          </a:prstGeom>
          <a:gradFill rotWithShape="0">
            <a:gsLst>
              <a:gs pos="0">
                <a:srgbClr val="CF8616"/>
              </a:gs>
              <a:gs pos="100000">
                <a:srgbClr val="996310"/>
              </a:gs>
            </a:gsLst>
            <a:lin ang="5400000" scaled="1"/>
          </a:gra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90500" dist="888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/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285750" y="598289"/>
            <a:ext cx="8643938" cy="84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6200" dirty="0" smtClean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STEP 3 -  </a:t>
            </a:r>
          </a:p>
          <a:p>
            <a:pPr algn="ctr"/>
            <a:r>
              <a:rPr lang="en-US" sz="6200" dirty="0" smtClean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THEY'RE </a:t>
            </a:r>
            <a:r>
              <a:rPr lang="en-US" sz="6200" dirty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HERE!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285751" y="2261026"/>
            <a:ext cx="8642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3400" dirty="0">
                <a:ea typeface="ＭＳ Ｐゴシック" charset="0"/>
                <a:cs typeface="ＭＳ Ｐゴシック" charset="0"/>
              </a:rPr>
              <a:t>Be prepared ahead of time.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285751" y="3031629"/>
            <a:ext cx="8642821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400" b="1" dirty="0"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BE PREPARED AHEAD OF TIME.*</a:t>
            </a:r>
          </a:p>
        </p:txBody>
      </p:sp>
      <p:sp>
        <p:nvSpPr>
          <p:cNvPr id="17414" name="Rectangle 6"/>
          <p:cNvSpPr>
            <a:spLocks/>
          </p:cNvSpPr>
          <p:nvPr/>
        </p:nvSpPr>
        <p:spPr bwMode="auto">
          <a:xfrm>
            <a:off x="285751" y="3835301"/>
            <a:ext cx="8642821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400" dirty="0">
                <a:ea typeface="ＭＳ Ｐゴシック" charset="0"/>
                <a:cs typeface="ＭＳ Ｐゴシック" charset="0"/>
              </a:rPr>
              <a:t>Have a formal file ready.</a:t>
            </a:r>
          </a:p>
        </p:txBody>
      </p:sp>
      <p:sp>
        <p:nvSpPr>
          <p:cNvPr id="17415" name="Rectangle 7"/>
          <p:cNvSpPr>
            <a:spLocks/>
          </p:cNvSpPr>
          <p:nvPr/>
        </p:nvSpPr>
        <p:spPr bwMode="auto">
          <a:xfrm>
            <a:off x="285750" y="4714875"/>
            <a:ext cx="8642822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400" dirty="0">
                <a:ea typeface="ＭＳ Ｐゴシック" charset="0"/>
                <a:cs typeface="ＭＳ Ｐゴシック" charset="0"/>
              </a:rPr>
              <a:t>Open with a </a:t>
            </a:r>
            <a:r>
              <a:rPr lang="en-US" sz="3400" b="1" dirty="0"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YES.</a:t>
            </a:r>
          </a:p>
        </p:txBody>
      </p:sp>
      <p:sp>
        <p:nvSpPr>
          <p:cNvPr id="17416" name="Rectangle 8"/>
          <p:cNvSpPr>
            <a:spLocks/>
          </p:cNvSpPr>
          <p:nvPr/>
        </p:nvSpPr>
        <p:spPr bwMode="auto">
          <a:xfrm>
            <a:off x="285752" y="5607844"/>
            <a:ext cx="8642820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400" dirty="0">
                <a:ea typeface="ＭＳ Ｐゴシック" charset="0"/>
                <a:cs typeface="ＭＳ Ｐゴシック" charset="0"/>
              </a:rPr>
              <a:t>Practice your </a:t>
            </a:r>
            <a:r>
              <a:rPr lang="en-US" sz="3400" dirty="0" smtClean="0">
                <a:ea typeface="ＭＳ Ｐゴシック" charset="0"/>
                <a:cs typeface="ＭＳ Ｐゴシック" charset="0"/>
              </a:rPr>
              <a:t>handshake.*</a:t>
            </a:r>
            <a:endParaRPr lang="en-US" sz="3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844" y="732234"/>
            <a:ext cx="7072313" cy="620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" t="5956" r="-137" b="12851"/>
          <a:stretch>
            <a:fillRect/>
          </a:stretch>
        </p:blipFill>
        <p:spPr bwMode="auto">
          <a:xfrm>
            <a:off x="1017985" y="2119685"/>
            <a:ext cx="7108031" cy="446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ResultsUniversity_TRANSPARENT_logo_NEW 2 US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6172200"/>
            <a:ext cx="559275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719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  <p:bldP spid="17413" grpId="0" autoUpdateAnimBg="0"/>
      <p:bldP spid="17414" grpId="0" autoUpdateAnimBg="0"/>
      <p:bldP spid="17415" grpId="0" autoUpdateAnimBg="0"/>
      <p:bldP spid="1741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2096" y="2042666"/>
            <a:ext cx="4342823" cy="45217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0" bIns="32146" numCol="1" anchor="ctr" anchorCtr="0" compatLnSpc="1">
            <a:prstTxWarp prst="textNoShape">
              <a:avLst/>
            </a:prstTxWarp>
            <a:normAutofit/>
          </a:bodyPr>
          <a:lstStyle/>
          <a:p>
            <a:pPr marL="256719" indent="-256719" algn="just"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35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Be a good host</a:t>
            </a:r>
            <a:r>
              <a:rPr lang="en-US" sz="35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, not a </a:t>
            </a:r>
            <a:r>
              <a:rPr lang="en-US" sz="35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sales person.</a:t>
            </a:r>
            <a:endParaRPr lang="en-US" sz="3500" dirty="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  <a:p>
            <a:pPr marL="256719" indent="-256719" algn="just"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35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Offer </a:t>
            </a:r>
            <a:r>
              <a:rPr lang="en-US" sz="35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them a </a:t>
            </a:r>
            <a:r>
              <a:rPr lang="en-US" sz="35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beverage (food is better).</a:t>
            </a:r>
            <a:endParaRPr lang="en-US" sz="3500" dirty="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  <a:p>
            <a:pPr marL="256719" indent="-256719" algn="just">
              <a:spcBef>
                <a:spcPts val="2672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35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Don't be afraid </a:t>
            </a:r>
            <a:r>
              <a:rPr lang="en-US" sz="35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of small </a:t>
            </a:r>
            <a:r>
              <a:rPr lang="en-US" sz="35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Gill Sans Light" charset="0"/>
                <a:sym typeface="Gill Sans Light" charset="0"/>
              </a:rPr>
              <a:t>talk.</a:t>
            </a:r>
            <a:endParaRPr lang="en-US" sz="3500" dirty="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23554" name="Rectangle 2"/>
          <p:cNvSpPr>
            <a:spLocks/>
          </p:cNvSpPr>
          <p:nvPr/>
        </p:nvSpPr>
        <p:spPr bwMode="auto">
          <a:xfrm>
            <a:off x="250031" y="137295"/>
            <a:ext cx="8642822" cy="1769194"/>
          </a:xfrm>
          <a:prstGeom prst="rect">
            <a:avLst/>
          </a:prstGeom>
          <a:gradFill rotWithShape="0">
            <a:gsLst>
              <a:gs pos="0">
                <a:srgbClr val="66748E"/>
              </a:gs>
              <a:gs pos="100000">
                <a:srgbClr val="2F3542"/>
              </a:gs>
            </a:gsLst>
            <a:lin ang="5400000" scaled="1"/>
          </a:gra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90500" dist="888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/>
          </a:p>
        </p:txBody>
      </p:sp>
      <p:sp>
        <p:nvSpPr>
          <p:cNvPr id="23556" name="Rectangle 3"/>
          <p:cNvSpPr>
            <a:spLocks/>
          </p:cNvSpPr>
          <p:nvPr/>
        </p:nvSpPr>
        <p:spPr bwMode="auto">
          <a:xfrm>
            <a:off x="250031" y="254496"/>
            <a:ext cx="8643938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RELAX...</a:t>
            </a:r>
          </a:p>
          <a:p>
            <a:pPr algn="ctr"/>
            <a:r>
              <a:rPr lang="en-US" sz="4400" dirty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THEY'RE HERE ON PURPOSE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633" y="2556874"/>
            <a:ext cx="2655466" cy="307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esultsUniversity_TRANSPARENT_logo_NEW 2 U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6172200"/>
            <a:ext cx="559275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7217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/>
          </p:cNvSpPr>
          <p:nvPr/>
        </p:nvSpPr>
        <p:spPr bwMode="auto">
          <a:xfrm>
            <a:off x="248915" y="517922"/>
            <a:ext cx="8643938" cy="169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200" dirty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BULD RAPPORT,</a:t>
            </a:r>
          </a:p>
          <a:p>
            <a:r>
              <a:rPr lang="en-US" sz="6200" dirty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ESTABLISH TRUST</a:t>
            </a:r>
          </a:p>
        </p:txBody>
      </p:sp>
      <p:sp>
        <p:nvSpPr>
          <p:cNvPr id="24578" name="Rectangle 2"/>
          <p:cNvSpPr>
            <a:spLocks/>
          </p:cNvSpPr>
          <p:nvPr/>
        </p:nvSpPr>
        <p:spPr bwMode="auto">
          <a:xfrm>
            <a:off x="250031" y="258961"/>
            <a:ext cx="8642822" cy="1768078"/>
          </a:xfrm>
          <a:prstGeom prst="rect">
            <a:avLst/>
          </a:prstGeom>
          <a:gradFill rotWithShape="0">
            <a:gsLst>
              <a:gs pos="0">
                <a:srgbClr val="CF8616"/>
              </a:gs>
              <a:gs pos="100000">
                <a:srgbClr val="996310"/>
              </a:gs>
            </a:gsLst>
            <a:lin ang="5400000" scaled="1"/>
          </a:gra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90500" dist="888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248915" y="294680"/>
            <a:ext cx="8643938" cy="169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800" dirty="0" smtClean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STEP 4 - BUILD </a:t>
            </a:r>
            <a:r>
              <a:rPr lang="en-US" sz="4800" dirty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RAPPORT,</a:t>
            </a:r>
          </a:p>
          <a:p>
            <a:pPr algn="ctr"/>
            <a:r>
              <a:rPr lang="en-US" sz="4800" dirty="0">
                <a:solidFill>
                  <a:srgbClr val="FFFFFF"/>
                </a:solidFill>
                <a:latin typeface="Marker Felt" charset="0"/>
                <a:ea typeface="ＭＳ Ｐゴシック" charset="0"/>
                <a:cs typeface="ＭＳ Ｐゴシック" charset="0"/>
                <a:sym typeface="Marker Felt" charset="0"/>
              </a:rPr>
              <a:t>ESTABLISH TRUST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2297" y="2035969"/>
            <a:ext cx="6679406" cy="500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esultsUniversity_TRANSPARENT_logo_NEW 2 U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6172200"/>
            <a:ext cx="559275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3608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/>
          </p:cNvSpPr>
          <p:nvPr/>
        </p:nvSpPr>
        <p:spPr bwMode="auto">
          <a:xfrm>
            <a:off x="704330" y="112889"/>
            <a:ext cx="8251031" cy="667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400" b="1" u="sng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V</a:t>
            </a:r>
            <a:r>
              <a:rPr lang="en-US" sz="6400" dirty="0"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ictory</a:t>
            </a:r>
            <a:r>
              <a:rPr lang="en-US" sz="6400" b="1" dirty="0"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</a:t>
            </a:r>
          </a:p>
          <a:p>
            <a:pPr algn="l"/>
            <a:r>
              <a:rPr lang="en-US" sz="6400" b="1" u="sng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A</a:t>
            </a:r>
            <a:r>
              <a:rPr lang="en-US" sz="6400" dirty="0"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chieved</a:t>
            </a:r>
            <a:r>
              <a:rPr lang="en-US" sz="6400" b="1" dirty="0"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</a:t>
            </a:r>
            <a:r>
              <a:rPr lang="en-US" sz="3600" dirty="0"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by</a:t>
            </a:r>
            <a:r>
              <a:rPr lang="en-US" sz="6400" b="1" dirty="0"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</a:t>
            </a:r>
          </a:p>
          <a:p>
            <a:pPr algn="l"/>
            <a:r>
              <a:rPr lang="en-US" sz="6400" b="1" u="sng" dirty="0">
                <a:solidFill>
                  <a:srgbClr val="E46C0A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L</a:t>
            </a:r>
            <a:r>
              <a:rPr lang="en-US" sz="6400" dirty="0"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istening</a:t>
            </a:r>
            <a:r>
              <a:rPr lang="en-US" sz="6400" b="1" dirty="0"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</a:t>
            </a:r>
            <a:r>
              <a:rPr lang="en-US" sz="6400" b="1" u="sng" dirty="0">
                <a:solidFill>
                  <a:srgbClr val="E46C0A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U</a:t>
            </a:r>
            <a:r>
              <a:rPr lang="en-US" sz="6400" dirty="0"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nderstanding</a:t>
            </a:r>
            <a:r>
              <a:rPr lang="en-US" sz="6400" b="1" dirty="0"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 </a:t>
            </a:r>
            <a:r>
              <a:rPr lang="en-US" sz="6400" b="1" u="sng" dirty="0" smtClean="0">
                <a:solidFill>
                  <a:srgbClr val="E46C0A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E</a:t>
            </a:r>
            <a:r>
              <a:rPr lang="en-US" sz="6400" dirty="0" smtClean="0"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mpathizing</a:t>
            </a:r>
            <a:endParaRPr lang="en-US" sz="6400" b="1" dirty="0">
              <a:latin typeface="Helvetica" charset="0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pic>
        <p:nvPicPr>
          <p:cNvPr id="3" name="Picture 2" descr="ResultsUniversity_TRANSPARENT_logo_NEW 2 U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6172200"/>
            <a:ext cx="559275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6286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5486" y="1711152"/>
            <a:ext cx="6013029" cy="4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/>
          </p:cNvSpPr>
          <p:nvPr/>
        </p:nvSpPr>
        <p:spPr bwMode="auto">
          <a:xfrm>
            <a:off x="392906" y="-178594"/>
            <a:ext cx="8233172" cy="244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2672"/>
              </a:spcBef>
            </a:pPr>
            <a:r>
              <a:rPr lang="en-US" sz="3700" dirty="0">
                <a:solidFill>
                  <a:srgbClr val="414141"/>
                </a:solidFill>
                <a:latin typeface="Gill Sans Light"/>
                <a:ea typeface="ＭＳ Ｐゴシック" charset="0"/>
                <a:cs typeface="Gill Sans Light"/>
                <a:sym typeface="Gill Sans Light" charset="0"/>
              </a:rPr>
              <a:t>ONE </a:t>
            </a:r>
            <a:r>
              <a:rPr lang="en-US" sz="3700" dirty="0" smtClean="0">
                <a:solidFill>
                  <a:srgbClr val="414141"/>
                </a:solidFill>
                <a:latin typeface="Gill Sans Light"/>
                <a:ea typeface="ＭＳ Ｐゴシック" charset="0"/>
                <a:cs typeface="Gill Sans Light"/>
                <a:sym typeface="Gill Sans Light" charset="0"/>
              </a:rPr>
              <a:t>MINUTE</a:t>
            </a:r>
            <a:r>
              <a:rPr lang="en-US" sz="1850" dirty="0" smtClean="0">
                <a:solidFill>
                  <a:srgbClr val="414141"/>
                </a:solidFill>
                <a:latin typeface="Gill Sans Light"/>
                <a:ea typeface="ＭＳ Ｐゴシック" charset="0"/>
                <a:cs typeface="Gill Sans Light"/>
                <a:sym typeface="Gill Sans Light" charset="0"/>
              </a:rPr>
              <a:t>  </a:t>
            </a:r>
            <a:r>
              <a:rPr lang="en-US" sz="3700" dirty="0" smtClean="0">
                <a:solidFill>
                  <a:srgbClr val="414141"/>
                </a:solidFill>
                <a:latin typeface="Gill Sans Light"/>
                <a:ea typeface="ＭＳ Ｐゴシック" charset="0"/>
                <a:cs typeface="Gill Sans Light"/>
                <a:sym typeface="Gill Sans Light" charset="0"/>
              </a:rPr>
              <a:t>TO </a:t>
            </a:r>
            <a:r>
              <a:rPr lang="en-US" sz="3700" dirty="0">
                <a:solidFill>
                  <a:srgbClr val="414141"/>
                </a:solidFill>
                <a:latin typeface="Gill Sans Light"/>
                <a:ea typeface="ＭＳ Ｐゴシック" charset="0"/>
                <a:cs typeface="Gill Sans Light"/>
                <a:sym typeface="Gill Sans Light" charset="0"/>
              </a:rPr>
              <a:t>BUILD RAPPORT</a:t>
            </a:r>
          </a:p>
        </p:txBody>
      </p:sp>
      <p:pic>
        <p:nvPicPr>
          <p:cNvPr id="4" name="Picture 3" descr="ResultsUniversity_TRANSPARENT_logo_NEW 2 U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6172200"/>
            <a:ext cx="559275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4799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19271</TotalTime>
  <Words>666</Words>
  <Application>Microsoft Macintosh PowerPoint</Application>
  <PresentationFormat>On-screen Show (4:3)</PresentationFormat>
  <Paragraphs>118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Let’s...</vt:lpstr>
      <vt:lpstr>STEP 1 - THE INQUIRY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Average of $9,100 Per Year Spent at Results Fitness by our most loyal members…and their friends</vt:lpstr>
      <vt:lpstr>PowerPoint Presentation</vt:lpstr>
      <vt:lpstr>PowerPoint Presentation</vt:lpstr>
      <vt:lpstr>PowerPoint Presentation</vt:lpstr>
    </vt:vector>
  </TitlesOfParts>
  <Company>Results Fitness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Results Fitrness Sales</dc:creator>
  <cp:lastModifiedBy>Results Fitness</cp:lastModifiedBy>
  <cp:revision>827</cp:revision>
  <cp:lastPrinted>2013-06-12T19:49:28Z</cp:lastPrinted>
  <dcterms:created xsi:type="dcterms:W3CDTF">2013-06-10T19:17:47Z</dcterms:created>
  <dcterms:modified xsi:type="dcterms:W3CDTF">2014-01-09T20:21:05Z</dcterms:modified>
</cp:coreProperties>
</file>