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35"/>
  </p:notesMasterIdLst>
  <p:handoutMasterIdLst>
    <p:handoutMasterId r:id="rId36"/>
  </p:handoutMasterIdLst>
  <p:sldIdLst>
    <p:sldId id="480" r:id="rId2"/>
    <p:sldId id="481" r:id="rId3"/>
    <p:sldId id="482" r:id="rId4"/>
    <p:sldId id="483" r:id="rId5"/>
    <p:sldId id="554" r:id="rId6"/>
    <p:sldId id="555" r:id="rId7"/>
    <p:sldId id="556" r:id="rId8"/>
    <p:sldId id="557" r:id="rId9"/>
    <p:sldId id="558" r:id="rId10"/>
    <p:sldId id="559" r:id="rId11"/>
    <p:sldId id="484" r:id="rId12"/>
    <p:sldId id="485" r:id="rId13"/>
    <p:sldId id="486" r:id="rId14"/>
    <p:sldId id="487" r:id="rId15"/>
    <p:sldId id="489" r:id="rId16"/>
    <p:sldId id="514" r:id="rId17"/>
    <p:sldId id="490" r:id="rId18"/>
    <p:sldId id="545" r:id="rId19"/>
    <p:sldId id="546" r:id="rId20"/>
    <p:sldId id="547" r:id="rId21"/>
    <p:sldId id="548" r:id="rId22"/>
    <p:sldId id="549" r:id="rId23"/>
    <p:sldId id="550" r:id="rId24"/>
    <p:sldId id="551" r:id="rId25"/>
    <p:sldId id="552" r:id="rId26"/>
    <p:sldId id="553" r:id="rId27"/>
    <p:sldId id="523" r:id="rId28"/>
    <p:sldId id="517" r:id="rId29"/>
    <p:sldId id="540" r:id="rId30"/>
    <p:sldId id="524" r:id="rId31"/>
    <p:sldId id="560" r:id="rId32"/>
    <p:sldId id="491" r:id="rId33"/>
    <p:sldId id="561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2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193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32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fld id="{A5D88735-BB08-4ADD-BC49-6E55EBD6478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525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Trainer counted reps</a:t>
            </a:r>
          </a:p>
          <a:p>
            <a:pPr>
              <a:defRPr/>
            </a:pPr>
            <a:r>
              <a:rPr lang="en-US" dirty="0" smtClean="0"/>
              <a:t>Client counted reps</a:t>
            </a:r>
          </a:p>
          <a:p>
            <a:pPr>
              <a:defRPr/>
            </a:pPr>
            <a:r>
              <a:rPr lang="en-US" dirty="0" smtClean="0"/>
              <a:t>Client in charge of knowing 3 things – the name, how many. </a:t>
            </a:r>
          </a:p>
          <a:p>
            <a:pPr>
              <a:defRPr/>
            </a:pPr>
            <a:r>
              <a:rPr lang="en-US" dirty="0" smtClean="0"/>
              <a:t>Gas Station Analogy – Client is more self directed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ADB17-4919-0943-947F-96F5CDE3BBB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0F39F0-DF08-EA44-8C9A-87A3346668C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Our logs and how The</a:t>
            </a:r>
            <a:r>
              <a:rPr lang="en-US" baseline="0" dirty="0" smtClean="0"/>
              <a:t> process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2250A8-FBCF-EF4C-AC25-42FF58061881}" type="slidenum">
              <a:rPr lang="en-US"/>
              <a:pPr eaLnBrk="1" hangingPunct="1"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Algorithm</a:t>
            </a:r>
            <a:r>
              <a:rPr lang="en-US" baseline="0" dirty="0" smtClean="0"/>
              <a:t> </a:t>
            </a:r>
            <a:r>
              <a:rPr lang="en-US" dirty="0" smtClean="0"/>
              <a:t>- Intervene</a:t>
            </a:r>
          </a:p>
          <a:p>
            <a:pPr>
              <a:defRPr/>
            </a:pPr>
            <a:r>
              <a:rPr lang="en-US" dirty="0" smtClean="0"/>
              <a:t>-teaching tools, modifiers, details, etc.   “what are the first words out of your mouth?”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Regression is always load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9D8FB1-F929-C040-A36F-E1924E79944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MiAs,</a:t>
            </a:r>
            <a:r>
              <a:rPr lang="en-US" baseline="0" dirty="0" smtClean="0"/>
              <a:t> Renewals, Gym Happenings, Open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88735-BB08-4ADD-BC49-6E55EBD6478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10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88735-BB08-4ADD-BC49-6E55EBD6478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308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Counting Reps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D59FE3-EC4B-A042-A662-E001515E40D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Why 1-3 not 2-3?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Large group 4+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6F077-B80F-AD4B-8AD9-EB5C9671777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“lower economic barrier to entry”</a:t>
            </a:r>
          </a:p>
          <a:p>
            <a:r>
              <a:rPr lang="en-US" dirty="0" smtClean="0"/>
              <a:t>½ marathon story of cheering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place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A1B9E-1F3D-C844-B494-037CE2C399D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65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Core value Have Integrity, be Honest and Transparent</a:t>
            </a:r>
          </a:p>
          <a:p>
            <a:r>
              <a:rPr lang="en-US" dirty="0" smtClean="0"/>
              <a:t>IRS story and fitbiz</a:t>
            </a:r>
          </a:p>
          <a:p>
            <a:r>
              <a:rPr lang="en-US" dirty="0" smtClean="0"/>
              <a:t>----- Meeting Notes (6/29/12 07:57) -----</a:t>
            </a:r>
          </a:p>
          <a:p>
            <a:r>
              <a:rPr lang="en-US" dirty="0" smtClean="0"/>
              <a:t>clients dont know any better, "its just what we do”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Honor contracts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A1B9E-1F3D-C844-B494-037CE2C399D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06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Pre-emptive strikes</a:t>
            </a:r>
          </a:p>
          <a:p>
            <a:endParaRPr lang="en-US" dirty="0" smtClean="0"/>
          </a:p>
          <a:p>
            <a:r>
              <a:rPr lang="en-US" dirty="0" smtClean="0"/>
              <a:t>Typically people get caught up on the outliers and standard deviation rarities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A1B9E-1F3D-C844-B494-037CE2C399D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Coach fills in workout sheet-</a:t>
            </a:r>
          </a:p>
          <a:p>
            <a:r>
              <a:rPr lang="en-US" dirty="0" smtClean="0"/>
              <a:t>Client fills out when working out on own-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A1B9E-1F3D-C844-B494-037CE2C399D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248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 can coach 8 better than 1 can coach 3. Liberation from too much program management and hand holding – uneeded. </a:t>
            </a:r>
          </a:p>
          <a:p>
            <a:pPr>
              <a:defRPr/>
            </a:pPr>
            <a:r>
              <a:rPr lang="en-US" dirty="0" smtClean="0"/>
              <a:t>What do you need a coach for?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8A6596-9A0C-074B-9356-43216177E60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Self service, full service gas station</a:t>
            </a:r>
            <a:r>
              <a:rPr lang="en-US" baseline="0" dirty="0" smtClean="0"/>
              <a:t> analogy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88735-BB08-4ADD-BC49-6E55EBD6478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5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33189-CFC7-4BF3-AEEC-3F019792E97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59743-F3E1-47CC-BC32-1B6EB87A738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CDCED-FC2F-4F5A-B92C-92968F07990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310B3-18D1-4944-9321-FBDF953674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5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C9DC2-0573-4BE4-A752-FC58882F524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77612-D4B1-42FA-9D0F-B4496D9E71D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2BA4A-33AB-40CC-B0EE-9B8DA14CA75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C3682-B8BD-456C-B0D4-2C89F80D614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75EDF-AA32-40F2-A051-8FE17810802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1F876-C79A-4828-AEE8-4DA6ADFE5E0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42913-5CA6-428A-AC7C-8750CD7FBDB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F77FD-1D10-43F2-A9B0-3C1C3C784CE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Garamond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Garamond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966DE51-AAFD-49A8-B4AC-E0B8BBF1F16D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5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ea typeface="ＭＳ Ｐゴシック" charset="0"/>
              </a:rPr>
              <a:t>Semi-Private Training</a:t>
            </a:r>
            <a:br>
              <a:rPr lang="en-US" sz="4800" dirty="0" smtClean="0">
                <a:ea typeface="ＭＳ Ｐゴシック" charset="0"/>
              </a:rPr>
            </a:br>
            <a:r>
              <a:rPr lang="en-US" sz="4800" dirty="0" smtClean="0">
                <a:ea typeface="ＭＳ Ｐゴシック" charset="0"/>
              </a:rPr>
              <a:t>&amp; Group Classes:</a:t>
            </a:r>
            <a:r>
              <a:rPr lang="en-US" sz="5400" dirty="0" smtClean="0">
                <a:ea typeface="ＭＳ Ｐゴシック" charset="0"/>
              </a:rPr>
              <a:t> </a:t>
            </a:r>
            <a:br>
              <a:rPr lang="en-US" sz="5400" dirty="0" smtClean="0">
                <a:ea typeface="ＭＳ Ｐゴシック" charset="0"/>
              </a:rPr>
            </a:br>
            <a:r>
              <a:rPr lang="en-US" sz="5400" b="1" dirty="0" smtClean="0">
                <a:ea typeface="ＭＳ Ｐゴシック" charset="0"/>
              </a:rPr>
              <a:t>Operation Systems</a:t>
            </a:r>
            <a:endParaRPr lang="en-US" sz="4000" b="1" dirty="0">
              <a:latin typeface="Garamond" charset="0"/>
              <a:ea typeface="ＭＳ Ｐゴシック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cs typeface="+mn-cs"/>
            </a:endParaRPr>
          </a:p>
        </p:txBody>
      </p:sp>
      <p:pic>
        <p:nvPicPr>
          <p:cNvPr id="5" name="Picture 4" descr="RFU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0"/>
            <a:ext cx="3495472" cy="320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638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</a:t>
            </a:r>
            <a:r>
              <a:rPr lang="en-US" b="1" i="1" dirty="0" smtClean="0"/>
              <a:t>client</a:t>
            </a:r>
            <a:r>
              <a:rPr lang="en-US" dirty="0" smtClean="0"/>
              <a:t> keeps track of their:</a:t>
            </a:r>
          </a:p>
          <a:p>
            <a:pPr lvl="1"/>
            <a:r>
              <a:rPr lang="en-US" dirty="0" smtClean="0"/>
              <a:t>Reps</a:t>
            </a:r>
          </a:p>
          <a:p>
            <a:pPr lvl="1"/>
            <a:r>
              <a:rPr lang="en-US" dirty="0" smtClean="0"/>
              <a:t>Sets</a:t>
            </a:r>
          </a:p>
          <a:p>
            <a:pPr lvl="1"/>
            <a:r>
              <a:rPr lang="en-US" dirty="0" smtClean="0"/>
              <a:t>Rest Periods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n-US" dirty="0" smtClean="0"/>
              <a:t>The </a:t>
            </a:r>
            <a:r>
              <a:rPr lang="en-US" b="1" i="1" dirty="0" smtClean="0"/>
              <a:t>coach</a:t>
            </a:r>
            <a:r>
              <a:rPr lang="en-US" dirty="0" smtClean="0"/>
              <a:t> keeps track of the clients’:</a:t>
            </a:r>
          </a:p>
          <a:p>
            <a:pPr lvl="1"/>
            <a:r>
              <a:rPr lang="en-US" dirty="0" smtClean="0"/>
              <a:t>Loading</a:t>
            </a:r>
          </a:p>
          <a:p>
            <a:pPr lvl="1"/>
            <a:r>
              <a:rPr lang="en-US" dirty="0" smtClean="0"/>
              <a:t>Equipment </a:t>
            </a:r>
            <a:r>
              <a:rPr lang="en-US" dirty="0"/>
              <a:t>S</a:t>
            </a:r>
            <a:r>
              <a:rPr lang="en-US" dirty="0" smtClean="0"/>
              <a:t>et-up</a:t>
            </a:r>
          </a:p>
          <a:p>
            <a:pPr lvl="1"/>
            <a:r>
              <a:rPr lang="en-US" dirty="0" smtClean="0"/>
              <a:t>Logistics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is Semi-Private 2.0?!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 anchor="ctr"/>
          <a:lstStyle/>
          <a:p>
            <a:pPr algn="just">
              <a:defRPr/>
            </a:pPr>
            <a:r>
              <a:rPr lang="en-US" dirty="0" smtClean="0"/>
              <a:t>1-8 people in a time slot.</a:t>
            </a:r>
          </a:p>
          <a:p>
            <a:pPr algn="just">
              <a:defRPr/>
            </a:pPr>
            <a:endParaRPr lang="en-US" sz="2350" dirty="0"/>
          </a:p>
          <a:p>
            <a:pPr algn="just">
              <a:defRPr/>
            </a:pPr>
            <a:r>
              <a:rPr lang="en-US" dirty="0" smtClean="0"/>
              <a:t>Individual programs</a:t>
            </a:r>
          </a:p>
          <a:p>
            <a:pPr algn="just">
              <a:defRPr/>
            </a:pPr>
            <a:endParaRPr lang="en-US" sz="2350" dirty="0"/>
          </a:p>
          <a:p>
            <a:pPr algn="just">
              <a:defRPr/>
            </a:pPr>
            <a:r>
              <a:rPr lang="en-US" dirty="0" smtClean="0"/>
              <a:t>All eight people coached by two trainers.</a:t>
            </a:r>
          </a:p>
          <a:p>
            <a:pPr algn="just">
              <a:defRPr/>
            </a:pPr>
            <a:endParaRPr lang="en-US" sz="2350" dirty="0"/>
          </a:p>
          <a:p>
            <a:pPr algn="just">
              <a:defRPr/>
            </a:pPr>
            <a:r>
              <a:rPr lang="en-US" dirty="0" smtClean="0"/>
              <a:t>Individual programs</a:t>
            </a:r>
            <a:r>
              <a:rPr lang="en-US" dirty="0"/>
              <a:t> </a:t>
            </a:r>
            <a:r>
              <a:rPr lang="en-US" dirty="0" smtClean="0"/>
              <a:t>delivered in a team environment.</a:t>
            </a:r>
          </a:p>
        </p:txBody>
      </p:sp>
      <p:pic>
        <p:nvPicPr>
          <p:cNvPr id="6" name="Content Placeholder 5" descr="IMG_101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8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843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How’s it work?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en-US" dirty="0" smtClean="0"/>
              <a:t>Preparation of Programs</a:t>
            </a:r>
          </a:p>
          <a:p>
            <a:pPr algn="just">
              <a:defRPr/>
            </a:pPr>
            <a:r>
              <a:rPr lang="en-US" dirty="0" smtClean="0"/>
              <a:t>Choosing loads post (or during) </a:t>
            </a:r>
            <a:r>
              <a:rPr lang="en-US" dirty="0"/>
              <a:t>w</a:t>
            </a:r>
            <a:r>
              <a:rPr lang="en-US" dirty="0" smtClean="0"/>
              <a:t>orkout – hand sheet to a coach when finished. </a:t>
            </a:r>
          </a:p>
          <a:p>
            <a:pPr algn="just">
              <a:defRPr/>
            </a:pPr>
            <a:r>
              <a:rPr lang="en-US" dirty="0" smtClean="0"/>
              <a:t>Zone (Area) Training – Think </a:t>
            </a:r>
            <a:r>
              <a:rPr lang="en-US" dirty="0"/>
              <a:t>B</a:t>
            </a:r>
            <a:r>
              <a:rPr lang="en-US" dirty="0" smtClean="0"/>
              <a:t>asketball</a:t>
            </a:r>
          </a:p>
          <a:p>
            <a:pPr algn="just">
              <a:defRPr/>
            </a:pPr>
            <a:r>
              <a:rPr lang="en-US" dirty="0" smtClean="0"/>
              <a:t>Debrief Session &amp; Nutrition</a:t>
            </a:r>
            <a:endParaRPr lang="en-US" dirty="0"/>
          </a:p>
          <a:p>
            <a:pPr algn="just">
              <a:defRPr/>
            </a:pPr>
            <a:r>
              <a:rPr lang="en-US" dirty="0" smtClean="0"/>
              <a:t>Liberate yourself from carrying around their program sheet!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4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More Pros </a:t>
            </a:r>
            <a:r>
              <a:rPr lang="en-US" dirty="0"/>
              <a:t>T</a:t>
            </a:r>
            <a:r>
              <a:rPr lang="en-US" dirty="0" smtClean="0"/>
              <a:t>han </a:t>
            </a:r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algn="just">
              <a:defRPr/>
            </a:pPr>
            <a:r>
              <a:rPr lang="en-US" dirty="0" smtClean="0"/>
              <a:t>No tunnel </a:t>
            </a:r>
            <a:r>
              <a:rPr lang="en-US" dirty="0"/>
              <a:t>v</a:t>
            </a:r>
            <a:r>
              <a:rPr lang="en-US" dirty="0" smtClean="0"/>
              <a:t>ision</a:t>
            </a:r>
          </a:p>
          <a:p>
            <a:pPr algn="just">
              <a:defRPr/>
            </a:pPr>
            <a:r>
              <a:rPr lang="en-US" dirty="0" smtClean="0"/>
              <a:t>Interruptions</a:t>
            </a:r>
          </a:p>
          <a:p>
            <a:pPr algn="just">
              <a:defRPr/>
            </a:pPr>
            <a:r>
              <a:rPr lang="en-US" dirty="0"/>
              <a:t>M</a:t>
            </a:r>
            <a:r>
              <a:rPr lang="en-US" dirty="0" smtClean="0"/>
              <a:t>odeling</a:t>
            </a:r>
          </a:p>
          <a:p>
            <a:pPr algn="just">
              <a:defRPr/>
            </a:pPr>
            <a:r>
              <a:rPr lang="en-US" dirty="0" smtClean="0"/>
              <a:t>New coaches get better faster</a:t>
            </a:r>
          </a:p>
          <a:p>
            <a:pPr algn="just">
              <a:defRPr/>
            </a:pPr>
            <a:r>
              <a:rPr lang="en-US" dirty="0" smtClean="0"/>
              <a:t>Much more coaching for the clients</a:t>
            </a:r>
          </a:p>
        </p:txBody>
      </p:sp>
      <p:pic>
        <p:nvPicPr>
          <p:cNvPr id="8" name="Content Placeholder 7" descr="IMG_100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8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440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Zones (Areas)</a:t>
            </a:r>
            <a:endParaRPr lang="en-US" dirty="0"/>
          </a:p>
        </p:txBody>
      </p:sp>
      <p:pic>
        <p:nvPicPr>
          <p:cNvPr id="5" name="Content Placeholder 4" descr="IMG_101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8148"/>
          <a:stretch>
            <a:fillRect/>
          </a:stretch>
        </p:blipFill>
        <p:spPr/>
      </p:pic>
      <p:pic>
        <p:nvPicPr>
          <p:cNvPr id="6" name="Content Placeholder 5" descr="IMG_101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8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316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999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8148"/>
          <a:stretch>
            <a:fillRect/>
          </a:stretch>
        </p:blipFill>
        <p:spPr>
          <a:xfrm>
            <a:off x="457200" y="1066800"/>
            <a:ext cx="4038600" cy="4525963"/>
          </a:xfrm>
        </p:spPr>
      </p:pic>
      <p:pic>
        <p:nvPicPr>
          <p:cNvPr id="6" name="Content Placeholder 5" descr="IMG_1001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8148"/>
          <a:stretch>
            <a:fillRect/>
          </a:stretch>
        </p:blipFill>
        <p:spPr>
          <a:xfrm>
            <a:off x="4724400" y="10668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678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"/>
            <a:ext cx="8229600" cy="8096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Record Keeping</a:t>
            </a:r>
            <a:endParaRPr lang="en-US" dirty="0"/>
          </a:p>
        </p:txBody>
      </p:sp>
      <p:pic>
        <p:nvPicPr>
          <p:cNvPr id="3" name="Content Placeholder 3" descr="IMG_0685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39" r="7380" b="262"/>
          <a:stretch/>
        </p:blipFill>
        <p:spPr>
          <a:xfrm>
            <a:off x="381000" y="914400"/>
            <a:ext cx="2950983" cy="236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IMG_068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66800"/>
            <a:ext cx="2514600" cy="33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IMG_068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227647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_069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0"/>
            <a:ext cx="2133599" cy="2856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MG_069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715">
            <a:off x="5259169" y="1513961"/>
            <a:ext cx="3429000" cy="45910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085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/>
          </p:nvPr>
        </p:nvPicPr>
        <p:blipFill>
          <a:blip r:embed="rId2"/>
          <a:srcRect l="2571" r="2571"/>
          <a:stretch>
            <a:fillRect/>
          </a:stretch>
        </p:blipFill>
        <p:spPr>
          <a:xfrm>
            <a:off x="457200" y="5032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58680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Large Group Training?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343400" cy="4876800"/>
          </a:xfrm>
        </p:spPr>
        <p:txBody>
          <a:bodyPr anchor="ctr"/>
          <a:lstStyle/>
          <a:p>
            <a:pPr algn="just"/>
            <a:r>
              <a:rPr lang="en-US" dirty="0" smtClean="0"/>
              <a:t>4-20</a:t>
            </a:r>
            <a:r>
              <a:rPr lang="en-US" dirty="0" smtClean="0"/>
              <a:t>+ in a class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A</a:t>
            </a:r>
            <a:r>
              <a:rPr lang="en-US" dirty="0" smtClean="0"/>
              <a:t> generic program (can be individualized slightly)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Globally periodized</a:t>
            </a:r>
            <a:endParaRPr lang="en-US" dirty="0"/>
          </a:p>
        </p:txBody>
      </p:sp>
      <p:pic>
        <p:nvPicPr>
          <p:cNvPr id="3" name="Content Placeholder 2" descr="Group class 8:16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>
            <a:fillRect/>
          </a:stretch>
        </p:blipFill>
        <p:spPr>
          <a:xfrm>
            <a:off x="4572000" y="1447800"/>
            <a:ext cx="4316299" cy="4837176"/>
          </a:xfrm>
        </p:spPr>
      </p:pic>
    </p:spTree>
    <p:extLst>
      <p:ext uri="{BB962C8B-B14F-4D97-AF65-F5344CB8AC3E}">
        <p14:creationId xmlns:p14="http://schemas.microsoft.com/office/powerpoint/2010/main" val="746157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31 at 7.30.1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33" b="1879"/>
          <a:stretch/>
        </p:blipFill>
        <p:spPr>
          <a:xfrm>
            <a:off x="76200" y="1672711"/>
            <a:ext cx="9067800" cy="35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Evolution of “Personal Training”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625475" lvl="1" indent="-222250">
              <a:buFont typeface="Lucida Grande"/>
              <a:buChar char="-"/>
              <a:defRPr/>
            </a:pPr>
            <a:r>
              <a:rPr lang="en-US" dirty="0" smtClean="0"/>
              <a:t> One-on-One</a:t>
            </a:r>
          </a:p>
          <a:p>
            <a:pPr marL="625475" lvl="1" indent="-222250">
              <a:buFont typeface="Lucida Grande"/>
              <a:buChar char="-"/>
              <a:defRPr/>
            </a:pPr>
            <a:r>
              <a:rPr lang="en-US" dirty="0" smtClean="0"/>
              <a:t> Semi-Private</a:t>
            </a:r>
          </a:p>
          <a:p>
            <a:pPr marL="625475" lvl="1" indent="-222250">
              <a:buFont typeface="Lucida Grande"/>
              <a:buChar char="-"/>
              <a:defRPr/>
            </a:pPr>
            <a:r>
              <a:rPr lang="en-US" dirty="0" smtClean="0"/>
              <a:t> Semi-Private 2.0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5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F_01_01_2014GroupCoachingSchedu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95" y="457203"/>
            <a:ext cx="9185595" cy="59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4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31 at 7.32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95"/>
            <a:ext cx="9144000" cy="645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5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31 at 7.33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951"/>
            <a:ext cx="9144000" cy="622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31 at 7.33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732"/>
            <a:ext cx="9144000" cy="61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Metabolic Interval Training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Fixed Work, Fixed Recovery*</a:t>
            </a:r>
          </a:p>
          <a:p>
            <a:r>
              <a:rPr lang="en-US" dirty="0" smtClean="0"/>
              <a:t>Fixed Work, Variable Recovery*</a:t>
            </a:r>
          </a:p>
          <a:p>
            <a:r>
              <a:rPr lang="en-US" dirty="0" smtClean="0"/>
              <a:t>Variable Work, Variable Recovery*</a:t>
            </a:r>
          </a:p>
          <a:p>
            <a:r>
              <a:rPr lang="en-US" dirty="0" smtClean="0"/>
              <a:t>Fixed Work, Progressive Recovery*</a:t>
            </a:r>
          </a:p>
          <a:p>
            <a:r>
              <a:rPr lang="en-US" dirty="0" smtClean="0"/>
              <a:t>Regressive Work, Fixed Recovery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2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Training Stuff…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Evolution of Group at RF </a:t>
            </a:r>
          </a:p>
          <a:p>
            <a:r>
              <a:rPr lang="en-US" dirty="0" smtClean="0"/>
              <a:t>Group vs. Semi-Private</a:t>
            </a:r>
          </a:p>
          <a:p>
            <a:r>
              <a:rPr lang="en-US" dirty="0" smtClean="0"/>
              <a:t>What is Metabolic Class?</a:t>
            </a:r>
          </a:p>
          <a:p>
            <a:r>
              <a:rPr lang="en-US" dirty="0" smtClean="0"/>
              <a:t>What is Total Body (Complete Strength) Class?</a:t>
            </a:r>
          </a:p>
          <a:p>
            <a:r>
              <a:rPr lang="en-US" dirty="0" smtClean="0"/>
              <a:t>Density Training - Loading</a:t>
            </a:r>
          </a:p>
          <a:p>
            <a:r>
              <a:rPr lang="en-US" dirty="0" smtClean="0"/>
              <a:t>Exercise Selections…</a:t>
            </a:r>
          </a:p>
          <a:p>
            <a:r>
              <a:rPr lang="en-US" dirty="0" smtClean="0"/>
              <a:t>Newbies</a:t>
            </a:r>
            <a:r>
              <a:rPr lang="en-US" dirty="0" smtClean="0"/>
              <a:t>…</a:t>
            </a:r>
            <a:endParaRPr lang="en-US" dirty="0" smtClean="0"/>
          </a:p>
          <a:p>
            <a:r>
              <a:rPr lang="en-US" dirty="0" smtClean="0"/>
              <a:t>“Logistically Undesirable”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93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long are classes?</a:t>
            </a:r>
          </a:p>
          <a:p>
            <a:r>
              <a:rPr lang="en-US" dirty="0" smtClean="0"/>
              <a:t>Progressions and regressions are key.</a:t>
            </a:r>
          </a:p>
          <a:p>
            <a:r>
              <a:rPr lang="en-US" dirty="0" smtClean="0"/>
              <a:t>Contraindications?</a:t>
            </a:r>
          </a:p>
          <a:p>
            <a:r>
              <a:rPr lang="en-US" dirty="0" smtClean="0"/>
              <a:t>Periodization</a:t>
            </a:r>
          </a:p>
          <a:p>
            <a:r>
              <a:rPr lang="en-US" dirty="0" smtClean="0"/>
              <a:t>Flaws?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0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Functioning </a:t>
            </a:r>
            <a:r>
              <a:rPr lang="en-US" dirty="0" smtClean="0">
                <a:cs typeface="+mj-cs"/>
              </a:rPr>
              <a:t>As </a:t>
            </a:r>
            <a:r>
              <a:rPr lang="en-US" dirty="0" smtClean="0">
                <a:cs typeface="+mj-cs"/>
              </a:rPr>
              <a:t>a Team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en-US" dirty="0" smtClean="0">
                <a:cs typeface="+mn-cs"/>
              </a:rPr>
              <a:t>Two people in charge of writing ALL programs</a:t>
            </a:r>
          </a:p>
          <a:p>
            <a:pPr algn="just" eaLnBrk="1" hangingPunct="1">
              <a:buFont typeface="Wingdings" charset="0"/>
              <a:buNone/>
              <a:defRPr/>
            </a:pPr>
            <a:endParaRPr lang="en-US" dirty="0" smtClean="0">
              <a:cs typeface="+mn-cs"/>
            </a:endParaRPr>
          </a:p>
          <a:p>
            <a:pPr algn="just" eaLnBrk="1" hangingPunct="1">
              <a:defRPr/>
            </a:pPr>
            <a:r>
              <a:rPr lang="en-US" dirty="0" smtClean="0">
                <a:cs typeface="+mn-cs"/>
              </a:rPr>
              <a:t>EVERYTHING is documented and records are kept on every single workout</a:t>
            </a:r>
          </a:p>
          <a:p>
            <a:pPr algn="just" eaLnBrk="1" hangingPunct="1">
              <a:defRPr/>
            </a:pPr>
            <a:endParaRPr lang="en-US" dirty="0" smtClean="0">
              <a:cs typeface="+mn-cs"/>
            </a:endParaRPr>
          </a:p>
          <a:p>
            <a:pPr algn="just" eaLnBrk="1" hangingPunct="1">
              <a:defRPr/>
            </a:pPr>
            <a:r>
              <a:rPr lang="en-US" dirty="0" smtClean="0">
                <a:cs typeface="+mn-cs"/>
              </a:rPr>
              <a:t>Turning in/reviewing programs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50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Coaching Thought </a:t>
            </a:r>
            <a:r>
              <a:rPr lang="en-US" i="1" u="sng" dirty="0" smtClean="0"/>
              <a:t>Process</a:t>
            </a:r>
            <a:endParaRPr lang="en-US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Is this acceptable?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Identify the BIGGEST problem.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What do you do to fix it first?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What do you do if that doesn’t work?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How do you regress it?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4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229600" cy="1143000"/>
          </a:xfrm>
        </p:spPr>
        <p:txBody>
          <a:bodyPr/>
          <a:lstStyle/>
          <a:p>
            <a:r>
              <a:rPr lang="en-US" dirty="0" smtClean="0"/>
              <a:t>Daily Ops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008852"/>
              </p:ext>
            </p:extLst>
          </p:nvPr>
        </p:nvGraphicFramePr>
        <p:xfrm>
          <a:off x="2514600" y="1143000"/>
          <a:ext cx="3886199" cy="5144959"/>
        </p:xfrm>
        <a:graphic>
          <a:graphicData uri="http://schemas.openxmlformats.org/drawingml/2006/table">
            <a:tbl>
              <a:tblPr/>
              <a:tblGrid>
                <a:gridCol w="915598"/>
                <a:gridCol w="681007"/>
                <a:gridCol w="763198"/>
                <a:gridCol w="763198"/>
                <a:gridCol w="763198"/>
              </a:tblGrid>
              <a:tr h="17878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Schedule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Grid -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Wednesday</a:t>
                      </a:r>
                    </a:p>
                  </a:txBody>
                  <a:tcPr marL="10203" marR="10203" marT="102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COACHES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CLASSES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5AM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6AM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6AM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7AM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5: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45AM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Craig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924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7AM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8AM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Koko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8AM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9AM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 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Koko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9AM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10AM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Koko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9AM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10AM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11AM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Koko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11AM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Koko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6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12PM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Trainer Meeting</a:t>
                      </a:r>
                    </a:p>
                  </a:txBody>
                  <a:tcPr marL="10203" marR="10203" marT="1020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1PM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2PM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6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3PM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Kathy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Kyle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4: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30PM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Kathy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4PM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Mike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Janessa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5PM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Mike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Kyle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6PM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Mike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Janessa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6PM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Kathy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7PM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Mike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Kyle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7PM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Kathy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636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 Prep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þ</a:t>
                      </a:r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Clock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min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prior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start of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shift.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878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5AM, 9AM, 1PM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2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6AM, 8AM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þ</a:t>
                      </a:r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Fully engaged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ach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oaching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ession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!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4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Koko: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7AM, 10AM, 11AM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Kyle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3PM, 5PM, 7PM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þ</a:t>
                      </a:r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Return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rograms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 end of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shift.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Kathy: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Mike: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6PM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þ</a:t>
                      </a:r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Clock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203" marR="10203" marT="1020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203" marR="10203" marT="10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627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is One-on-One?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876800" cy="4953000"/>
          </a:xfrm>
        </p:spPr>
        <p:txBody>
          <a:bodyPr anchor="ctr"/>
          <a:lstStyle/>
          <a:p>
            <a:pPr>
              <a:defRPr/>
            </a:pPr>
            <a:r>
              <a:rPr lang="en-US" dirty="0" smtClean="0"/>
              <a:t>1</a:t>
            </a:r>
            <a:r>
              <a:rPr lang="en-US" dirty="0"/>
              <a:t> </a:t>
            </a:r>
            <a:r>
              <a:rPr lang="en-US" dirty="0" smtClean="0"/>
              <a:t>client, 1 coach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Individual programs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Coached by same the </a:t>
            </a:r>
            <a:r>
              <a:rPr lang="en-US" dirty="0" smtClean="0"/>
              <a:t>trainer</a:t>
            </a: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Need I explain further?</a:t>
            </a:r>
          </a:p>
        </p:txBody>
      </p:sp>
      <p:pic>
        <p:nvPicPr>
          <p:cNvPr id="6" name="Content Placeholder 5" descr="IMG_1006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202" r="3593" b="8148"/>
          <a:stretch/>
        </p:blipFill>
        <p:spPr>
          <a:xfrm>
            <a:off x="5105400" y="1219200"/>
            <a:ext cx="3722971" cy="4955665"/>
          </a:xfrm>
        </p:spPr>
      </p:pic>
    </p:spTree>
    <p:extLst>
      <p:ext uri="{BB962C8B-B14F-4D97-AF65-F5344CB8AC3E}">
        <p14:creationId xmlns:p14="http://schemas.microsoft.com/office/powerpoint/2010/main" val="222145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Wednesday from 12PM-1PM</a:t>
            </a:r>
          </a:p>
          <a:p>
            <a:endParaRPr lang="en-US" dirty="0"/>
          </a:p>
          <a:p>
            <a:r>
              <a:rPr lang="en-US" dirty="0" smtClean="0"/>
              <a:t>Agenda:</a:t>
            </a:r>
          </a:p>
          <a:p>
            <a:pPr lvl="1"/>
            <a:r>
              <a:rPr lang="en-US" dirty="0" smtClean="0"/>
              <a:t>Business Stuff Discussion (10 min.)</a:t>
            </a:r>
          </a:p>
          <a:p>
            <a:pPr lvl="1"/>
            <a:r>
              <a:rPr lang="en-US" dirty="0" smtClean="0"/>
              <a:t>Same Page Stuff (25 min.)</a:t>
            </a:r>
          </a:p>
          <a:p>
            <a:pPr lvl="1"/>
            <a:r>
              <a:rPr lang="en-US" dirty="0" smtClean="0"/>
              <a:t>Case Studies  (15 min.)</a:t>
            </a:r>
            <a:endParaRPr lang="en-US" dirty="0"/>
          </a:p>
          <a:p>
            <a:pPr lvl="1"/>
            <a:r>
              <a:rPr lang="en-US" dirty="0" smtClean="0"/>
              <a:t>Coach Education From “Con. Ed.” (10 min.)</a:t>
            </a:r>
          </a:p>
        </p:txBody>
      </p:sp>
    </p:spTree>
    <p:extLst>
      <p:ext uri="{BB962C8B-B14F-4D97-AF65-F5344CB8AC3E}">
        <p14:creationId xmlns:p14="http://schemas.microsoft.com/office/powerpoint/2010/main" val="3554722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Daily Coach Huddles AM/PM</a:t>
            </a:r>
          </a:p>
          <a:p>
            <a:r>
              <a:rPr lang="en-US" dirty="0" smtClean="0"/>
              <a:t>Daily Manger Huddles Mid-day</a:t>
            </a:r>
          </a:p>
          <a:p>
            <a:r>
              <a:rPr lang="en-US" dirty="0" smtClean="0"/>
              <a:t>Weekly Management</a:t>
            </a:r>
          </a:p>
          <a:p>
            <a:r>
              <a:rPr lang="en-US" dirty="0" smtClean="0"/>
              <a:t>Weekly Program Design</a:t>
            </a:r>
          </a:p>
          <a:p>
            <a:r>
              <a:rPr lang="en-US" dirty="0" smtClean="0"/>
              <a:t>Weekly Program Design/Physical Therapy</a:t>
            </a:r>
          </a:p>
          <a:p>
            <a:r>
              <a:rPr lang="en-US" dirty="0" smtClean="0"/>
              <a:t>Weekly “We Got Your Back” Meeting</a:t>
            </a:r>
          </a:p>
          <a:p>
            <a:r>
              <a:rPr lang="en-US" dirty="0" smtClean="0"/>
              <a:t>Quarterly Reviews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82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6705600"/>
          </a:xfrm>
        </p:spPr>
        <p:txBody>
          <a:bodyPr anchor="ctr"/>
          <a:lstStyle/>
          <a:p>
            <a:pPr marL="0" indent="0" algn="ctr">
              <a:buFontTx/>
              <a:buNone/>
              <a:defRPr/>
            </a:pPr>
            <a:r>
              <a:rPr lang="en-US" sz="12000" dirty="0" smtClean="0"/>
              <a:t>?</a:t>
            </a:r>
            <a:endParaRPr lang="en-US" sz="12000" dirty="0"/>
          </a:p>
        </p:txBody>
      </p:sp>
    </p:spTree>
    <p:extLst>
      <p:ext uri="{BB962C8B-B14F-4D97-AF65-F5344CB8AC3E}">
        <p14:creationId xmlns:p14="http://schemas.microsoft.com/office/powerpoint/2010/main" val="51975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en-US" dirty="0" smtClean="0"/>
              <a:t>www.resultsfitnessuniversity.com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dirty="0" smtClean="0"/>
              <a:t>		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dirty="0" smtClean="0"/>
              <a:t>		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dirty="0" smtClean="0"/>
              <a:t>		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dirty="0" smtClean="0"/>
              <a:t>	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2400" dirty="0" smtClean="0"/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en-US" sz="2400" dirty="0" smtClean="0"/>
              <a:t>	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dirty="0" smtClean="0"/>
              <a:t>		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dirty="0" smtClean="0"/>
              <a:t>		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2400" dirty="0"/>
          </a:p>
        </p:txBody>
      </p:sp>
      <p:pic>
        <p:nvPicPr>
          <p:cNvPr id="5" name="Picture 4" descr="ResultsUniversity_logo_NEW_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12954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is Semi-Private?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572000" cy="4525963"/>
          </a:xfrm>
        </p:spPr>
        <p:txBody>
          <a:bodyPr anchor="ctr"/>
          <a:lstStyle/>
          <a:p>
            <a:pPr>
              <a:defRPr/>
            </a:pPr>
            <a:r>
              <a:rPr lang="en-US" dirty="0" smtClean="0"/>
              <a:t>1-3 people in a group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Individual programs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Coached by same </a:t>
            </a:r>
            <a:r>
              <a:rPr lang="en-US" dirty="0" smtClean="0"/>
              <a:t>trainer</a:t>
            </a: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Coached at the same </a:t>
            </a:r>
            <a:r>
              <a:rPr lang="en-US" dirty="0" smtClean="0"/>
              <a:t>time</a:t>
            </a:r>
            <a:endParaRPr lang="en-US" dirty="0"/>
          </a:p>
        </p:txBody>
      </p:sp>
      <p:pic>
        <p:nvPicPr>
          <p:cNvPr id="6" name="Content Placeholder 5" descr="DSC_0785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r="20256"/>
          <a:stretch/>
        </p:blipFill>
        <p:spPr>
          <a:xfrm>
            <a:off x="4876800" y="1600200"/>
            <a:ext cx="3868107" cy="4525963"/>
          </a:xfrm>
        </p:spPr>
      </p:pic>
    </p:spTree>
    <p:extLst>
      <p:ext uri="{BB962C8B-B14F-4D97-AF65-F5344CB8AC3E}">
        <p14:creationId xmlns:p14="http://schemas.microsoft.com/office/powerpoint/2010/main" val="153497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 and Cons of Semi-Private Training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Pros</a:t>
            </a:r>
          </a:p>
          <a:p>
            <a:pPr lvl="1"/>
            <a:r>
              <a:rPr lang="en-US" dirty="0" smtClean="0"/>
              <a:t>Less Expensive Membership</a:t>
            </a:r>
          </a:p>
          <a:p>
            <a:pPr lvl="1"/>
            <a:r>
              <a:rPr lang="en-US" dirty="0" smtClean="0"/>
              <a:t>Social Support/Setting</a:t>
            </a:r>
          </a:p>
          <a:p>
            <a:pPr lvl="1"/>
            <a:r>
              <a:rPr lang="en-US" dirty="0" smtClean="0"/>
              <a:t>Better Results</a:t>
            </a:r>
          </a:p>
          <a:p>
            <a:pPr lvl="1"/>
            <a:r>
              <a:rPr lang="en-US" dirty="0" smtClean="0"/>
              <a:t>Less Boring for Trainer</a:t>
            </a:r>
          </a:p>
          <a:p>
            <a:pPr lvl="1"/>
            <a:r>
              <a:rPr lang="en-US" dirty="0" smtClean="0"/>
              <a:t>Trainer has more free time.</a:t>
            </a:r>
          </a:p>
          <a:p>
            <a:pPr lvl="1"/>
            <a:r>
              <a:rPr lang="en-US" b="1" dirty="0" smtClean="0"/>
              <a:t>You Get to Help More People!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0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 and Cons of Semi-Private </a:t>
            </a:r>
            <a:r>
              <a:rPr lang="en-US" dirty="0"/>
              <a:t>T</a:t>
            </a:r>
            <a:r>
              <a:rPr lang="en-US" dirty="0" smtClean="0"/>
              <a:t>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Cons</a:t>
            </a:r>
          </a:p>
          <a:p>
            <a:pPr lvl="1"/>
            <a:r>
              <a:rPr lang="en-US" dirty="0" smtClean="0"/>
              <a:t>Clients used to one-on-one take some adaptation.</a:t>
            </a:r>
          </a:p>
          <a:p>
            <a:pPr lvl="1"/>
            <a:r>
              <a:rPr lang="en-US" dirty="0" smtClean="0"/>
              <a:t>Difficult at first, takes some getting used to.</a:t>
            </a:r>
          </a:p>
          <a:p>
            <a:pPr lvl="1"/>
            <a:r>
              <a:rPr lang="en-US" dirty="0" smtClean="0"/>
              <a:t>It’s harder!</a:t>
            </a:r>
          </a:p>
          <a:p>
            <a:pPr lvl="1"/>
            <a:r>
              <a:rPr lang="en-US" dirty="0" smtClean="0"/>
              <a:t>May put you in a higher tax bracket.</a:t>
            </a:r>
          </a:p>
          <a:p>
            <a:pPr lvl="1"/>
            <a:r>
              <a:rPr lang="en-US" dirty="0" smtClean="0"/>
              <a:t>Trainers/owners are afraid to take the leap.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7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Do you group people based on their:</a:t>
            </a:r>
          </a:p>
          <a:p>
            <a:r>
              <a:rPr lang="en-US" dirty="0" smtClean="0"/>
              <a:t>Abilities?</a:t>
            </a:r>
          </a:p>
          <a:p>
            <a:r>
              <a:rPr lang="en-US" dirty="0" smtClean="0"/>
              <a:t>Age?</a:t>
            </a:r>
          </a:p>
          <a:p>
            <a:r>
              <a:rPr lang="en-US" dirty="0" smtClean="0"/>
              <a:t>Goals?</a:t>
            </a:r>
          </a:p>
          <a:p>
            <a:r>
              <a:rPr lang="en-US" dirty="0"/>
              <a:t>E</a:t>
            </a:r>
            <a:r>
              <a:rPr lang="en-US" dirty="0" smtClean="0"/>
              <a:t>xperience?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We group people based on </a:t>
            </a:r>
            <a:r>
              <a:rPr lang="en-US" b="1" i="1" dirty="0" smtClean="0"/>
              <a:t>their</a:t>
            </a:r>
            <a:r>
              <a:rPr lang="en-US" dirty="0" smtClean="0"/>
              <a:t> schedule.</a:t>
            </a:r>
          </a:p>
          <a:p>
            <a:pPr algn="just"/>
            <a:r>
              <a:rPr lang="en-US" dirty="0" smtClean="0"/>
              <a:t> </a:t>
            </a:r>
            <a:r>
              <a:rPr lang="en-US" dirty="0" smtClean="0"/>
              <a:t>Three </a:t>
            </a:r>
            <a:r>
              <a:rPr lang="en-US" dirty="0" smtClean="0"/>
              <a:t>people an </a:t>
            </a:r>
            <a:r>
              <a:rPr lang="en-US" dirty="0" smtClean="0"/>
              <a:t>hour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n-US" dirty="0" smtClean="0"/>
              <a:t>Grandmother works out next to housewife -  who works out next to  college athlete.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7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you keep track of their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98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5856</TotalTime>
  <Words>1036</Words>
  <Application>Microsoft Macintosh PowerPoint</Application>
  <PresentationFormat>On-screen Show (4:3)</PresentationFormat>
  <Paragraphs>284</Paragraphs>
  <Slides>33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Semi-Private Training &amp; Group Classes:  Operation Systems</vt:lpstr>
      <vt:lpstr>Evolution of “Personal Training”</vt:lpstr>
      <vt:lpstr>What is One-on-One?</vt:lpstr>
      <vt:lpstr>What is Semi-Private?</vt:lpstr>
      <vt:lpstr>Pros and Cons of Semi-Private Training</vt:lpstr>
      <vt:lpstr>Pros and Cons of Semi-Private Training</vt:lpstr>
      <vt:lpstr>FAQs</vt:lpstr>
      <vt:lpstr>FAQs</vt:lpstr>
      <vt:lpstr>FAQs</vt:lpstr>
      <vt:lpstr>FAQs</vt:lpstr>
      <vt:lpstr>What is Semi-Private 2.0?!</vt:lpstr>
      <vt:lpstr>How’s it work?</vt:lpstr>
      <vt:lpstr>More Pros Than Cons</vt:lpstr>
      <vt:lpstr>Zones (Areas)</vt:lpstr>
      <vt:lpstr>PowerPoint Presentation</vt:lpstr>
      <vt:lpstr>Record Keeping</vt:lpstr>
      <vt:lpstr>PowerPoint Presentation</vt:lpstr>
      <vt:lpstr>What is Large Group Training?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Metabolic Interval Training Protocols</vt:lpstr>
      <vt:lpstr>Group Training Stuff…</vt:lpstr>
      <vt:lpstr>More Stuff</vt:lpstr>
      <vt:lpstr>Functioning As a Team</vt:lpstr>
      <vt:lpstr>Coaching Thought Process</vt:lpstr>
      <vt:lpstr>Daily Ops</vt:lpstr>
      <vt:lpstr>Training Meetings</vt:lpstr>
      <vt:lpstr>Other Meetings</vt:lpstr>
      <vt:lpstr>PowerPoint Presentation</vt:lpstr>
      <vt:lpstr>PowerPoint Presentation</vt:lpstr>
    </vt:vector>
  </TitlesOfParts>
  <Company>SMMUSD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a High School  Strength, Speed, and Conditioning Program</dc:title>
  <dc:creator>Craig Rasmussen</dc:creator>
  <cp:lastModifiedBy>Results Fitness</cp:lastModifiedBy>
  <cp:revision>220</cp:revision>
  <dcterms:created xsi:type="dcterms:W3CDTF">2007-07-16T01:26:42Z</dcterms:created>
  <dcterms:modified xsi:type="dcterms:W3CDTF">2014-01-09T20:09:09Z</dcterms:modified>
</cp:coreProperties>
</file>